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9">
  <p:sldMasterIdLst>
    <p:sldMasterId id="2147483675" r:id="rId1"/>
  </p:sldMasterIdLst>
  <p:notesMasterIdLst>
    <p:notesMasterId r:id="rId70"/>
  </p:notesMasterIdLst>
  <p:sldIdLst>
    <p:sldId id="256" r:id="rId2"/>
    <p:sldId id="285" r:id="rId3"/>
    <p:sldId id="286" r:id="rId4"/>
    <p:sldId id="287" r:id="rId5"/>
    <p:sldId id="288" r:id="rId6"/>
    <p:sldId id="289" r:id="rId7"/>
    <p:sldId id="290" r:id="rId8"/>
    <p:sldId id="291" r:id="rId9"/>
    <p:sldId id="292" r:id="rId10"/>
    <p:sldId id="325" r:id="rId11"/>
    <p:sldId id="293" r:id="rId12"/>
    <p:sldId id="294" r:id="rId13"/>
    <p:sldId id="296" r:id="rId14"/>
    <p:sldId id="295" r:id="rId15"/>
    <p:sldId id="297" r:id="rId16"/>
    <p:sldId id="298" r:id="rId17"/>
    <p:sldId id="299" r:id="rId18"/>
    <p:sldId id="300" r:id="rId19"/>
    <p:sldId id="301" r:id="rId20"/>
    <p:sldId id="303" r:id="rId21"/>
    <p:sldId id="305" r:id="rId22"/>
    <p:sldId id="306" r:id="rId23"/>
    <p:sldId id="307" r:id="rId24"/>
    <p:sldId id="308" r:id="rId25"/>
    <p:sldId id="309" r:id="rId26"/>
    <p:sldId id="310" r:id="rId27"/>
    <p:sldId id="311" r:id="rId28"/>
    <p:sldId id="312" r:id="rId29"/>
    <p:sldId id="313" r:id="rId30"/>
    <p:sldId id="340" r:id="rId31"/>
    <p:sldId id="314" r:id="rId32"/>
    <p:sldId id="315" r:id="rId33"/>
    <p:sldId id="320" r:id="rId34"/>
    <p:sldId id="321" r:id="rId35"/>
    <p:sldId id="322" r:id="rId36"/>
    <p:sldId id="323" r:id="rId37"/>
    <p:sldId id="324" r:id="rId38"/>
    <p:sldId id="326" r:id="rId39"/>
    <p:sldId id="327" r:id="rId40"/>
    <p:sldId id="328" r:id="rId41"/>
    <p:sldId id="329" r:id="rId42"/>
    <p:sldId id="330" r:id="rId43"/>
    <p:sldId id="331" r:id="rId44"/>
    <p:sldId id="332" r:id="rId45"/>
    <p:sldId id="334" r:id="rId46"/>
    <p:sldId id="335" r:id="rId47"/>
    <p:sldId id="336" r:id="rId48"/>
    <p:sldId id="337" r:id="rId49"/>
    <p:sldId id="338" r:id="rId50"/>
    <p:sldId id="339" r:id="rId51"/>
    <p:sldId id="341" r:id="rId52"/>
    <p:sldId id="342" r:id="rId53"/>
    <p:sldId id="343" r:id="rId54"/>
    <p:sldId id="344" r:id="rId55"/>
    <p:sldId id="345" r:id="rId56"/>
    <p:sldId id="346" r:id="rId57"/>
    <p:sldId id="348" r:id="rId58"/>
    <p:sldId id="347" r:id="rId59"/>
    <p:sldId id="349" r:id="rId60"/>
    <p:sldId id="352" r:id="rId61"/>
    <p:sldId id="353" r:id="rId62"/>
    <p:sldId id="354" r:id="rId63"/>
    <p:sldId id="350" r:id="rId64"/>
    <p:sldId id="351" r:id="rId65"/>
    <p:sldId id="317" r:id="rId66"/>
    <p:sldId id="318" r:id="rId67"/>
    <p:sldId id="319" r:id="rId68"/>
    <p:sldId id="284" r:id="rId69"/>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Fira Sans" panose="020B0604020202020204" charset="0"/>
      <p:regular r:id="rId75"/>
      <p:bold r:id="rId76"/>
      <p:italic r:id="rId77"/>
      <p:boldItalic r:id="rId78"/>
    </p:embeddedFont>
    <p:embeddedFont>
      <p:font typeface="Fira Sans Light" panose="020B0604020202020204" charset="0"/>
      <p:regular r:id="rId79"/>
      <p:bold r:id="rId80"/>
      <p:italic r:id="rId81"/>
      <p:boldItalic r:id="rId82"/>
    </p:embeddedFont>
    <p:embeddedFont>
      <p:font typeface="Raleway" pitchFamily="2" charset="0"/>
      <p:regular r:id="rId83"/>
      <p:bold r:id="rId84"/>
      <p:italic r:id="rId85"/>
      <p:boldItalic r:id="rId86"/>
    </p:embeddedFont>
    <p:embeddedFont>
      <p:font typeface="Rubik" panose="020B0604020202020204" charset="-79"/>
      <p:regular r:id="rId87"/>
      <p:bold r:id="rId88"/>
      <p:italic r:id="rId89"/>
      <p:boldItalic r:id="rId90"/>
    </p:embeddedFont>
    <p:embeddedFont>
      <p:font typeface="Rubik Light" panose="020B0604020202020204" charset="-79"/>
      <p:bold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A2A"/>
    <a:srgbClr val="E9E9E9"/>
    <a:srgbClr val="0203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76BA0C-36CF-444F-8144-008A9575A7CD}">
  <a:tblStyle styleId="{1176BA0C-36CF-444F-8144-008A9575A7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89299" autoAdjust="0"/>
  </p:normalViewPr>
  <p:slideViewPr>
    <p:cSldViewPr snapToGrid="0">
      <p:cViewPr varScale="1">
        <p:scale>
          <a:sx n="100" d="100"/>
          <a:sy n="100" d="100"/>
        </p:scale>
        <p:origin x="11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font" Target="fonts/font2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ltk.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sastrawi/sastrawi"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3507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997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313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44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100" b="0" i="0" u="none" strike="noStrike" cap="none" dirty="0">
                <a:solidFill>
                  <a:srgbClr val="000000"/>
                </a:solidFill>
                <a:effectLst/>
                <a:latin typeface="Arial"/>
                <a:ea typeface="Arial"/>
                <a:cs typeface="Arial"/>
                <a:sym typeface="Arial"/>
              </a:rPr>
              <a:t>Metode ini secara umum memiliki perhitungan </a:t>
            </a:r>
            <a:r>
              <a:rPr lang="en-ID" sz="1100" b="0" i="1" u="none" strike="noStrike" cap="none" dirty="0">
                <a:solidFill>
                  <a:srgbClr val="000000"/>
                </a:solidFill>
                <a:effectLst/>
                <a:latin typeface="Arial"/>
                <a:ea typeface="Arial"/>
                <a:cs typeface="Arial"/>
                <a:sym typeface="Arial"/>
              </a:rPr>
              <a:t>similarity</a:t>
            </a:r>
            <a:r>
              <a:rPr lang="en-ID" sz="1100" b="0" i="0" u="none" strike="noStrike" cap="none" dirty="0">
                <a:solidFill>
                  <a:srgbClr val="000000"/>
                </a:solidFill>
                <a:effectLst/>
                <a:latin typeface="Arial"/>
                <a:ea typeface="Arial"/>
                <a:cs typeface="Arial"/>
                <a:sym typeface="Arial"/>
              </a:rPr>
              <a:t> antara dua buah objek (misalkan P1 dan P2) dan dinyatakan dalam dua buah vektor yang menggunakan kata kunci dalam sebuah dokumen sebagai ukuran</a:t>
            </a:r>
            <a:endParaRPr dirty="0"/>
          </a:p>
        </p:txBody>
      </p:sp>
    </p:spTree>
    <p:extLst>
      <p:ext uri="{BB962C8B-B14F-4D97-AF65-F5344CB8AC3E}">
        <p14:creationId xmlns:p14="http://schemas.microsoft.com/office/powerpoint/2010/main" val="366087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2191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123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100" b="0" i="0" u="none" strike="noStrike" cap="none" dirty="0">
                <a:solidFill>
                  <a:srgbClr val="000000"/>
                </a:solidFill>
                <a:effectLst/>
                <a:latin typeface="Arial"/>
                <a:ea typeface="Arial"/>
                <a:cs typeface="Arial"/>
                <a:sym typeface="Arial"/>
              </a:rPr>
              <a:t>Metode ini secara umum memiliki perhitungan </a:t>
            </a:r>
            <a:r>
              <a:rPr lang="en-ID" sz="1100" b="0" i="1" u="none" strike="noStrike" cap="none" dirty="0">
                <a:solidFill>
                  <a:srgbClr val="000000"/>
                </a:solidFill>
                <a:effectLst/>
                <a:latin typeface="Arial"/>
                <a:ea typeface="Arial"/>
                <a:cs typeface="Arial"/>
                <a:sym typeface="Arial"/>
              </a:rPr>
              <a:t>similarity</a:t>
            </a:r>
            <a:r>
              <a:rPr lang="en-ID" sz="1100" b="0" i="0" u="none" strike="noStrike" cap="none" dirty="0">
                <a:solidFill>
                  <a:srgbClr val="000000"/>
                </a:solidFill>
                <a:effectLst/>
                <a:latin typeface="Arial"/>
                <a:ea typeface="Arial"/>
                <a:cs typeface="Arial"/>
                <a:sym typeface="Arial"/>
              </a:rPr>
              <a:t> antara dua buah objek (misalkan P1 dan P2) dan dinyatakan dalam dua buah vektor yang menggunakan kata kunci dalam sebuah dokumen sebagai ukuran</a:t>
            </a:r>
            <a:endParaRPr dirty="0"/>
          </a:p>
        </p:txBody>
      </p:sp>
    </p:spTree>
    <p:extLst>
      <p:ext uri="{BB962C8B-B14F-4D97-AF65-F5344CB8AC3E}">
        <p14:creationId xmlns:p14="http://schemas.microsoft.com/office/powerpoint/2010/main" val="75481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sz="1100" b="0" i="0" u="none" strike="noStrike" cap="none" dirty="0">
                <a:solidFill>
                  <a:srgbClr val="000000"/>
                </a:solidFill>
                <a:effectLst/>
                <a:latin typeface="Arial"/>
                <a:ea typeface="Arial"/>
                <a:cs typeface="Arial"/>
                <a:sym typeface="Arial"/>
              </a:rPr>
              <a:t>(cont. S(o)) Koefisien memiliki nilai -1 hingga 1. Jika nilai silhouette semakin mendekati nilai 1, maka semakin baik pengelompokan data dalam suatu </a:t>
            </a:r>
            <a:r>
              <a:rPr lang="en-ID" sz="1100" b="0" i="0" u="none" strike="noStrike" cap="none" dirty="0" err="1">
                <a:solidFill>
                  <a:srgbClr val="000000"/>
                </a:solidFill>
                <a:effectLst/>
                <a:latin typeface="Arial"/>
                <a:ea typeface="Arial"/>
                <a:cs typeface="Arial"/>
                <a:sym typeface="Arial"/>
              </a:rPr>
              <a:t>klaster</a:t>
            </a:r>
            <a:r>
              <a:rPr lang="en-ID" sz="1100" b="0" i="0" u="none" strike="noStrike" cap="none" dirty="0">
                <a:solidFill>
                  <a:srgbClr val="000000"/>
                </a:solidFill>
                <a:effectLst/>
                <a:latin typeface="Arial"/>
                <a:ea typeface="Arial"/>
                <a:cs typeface="Arial"/>
                <a:sym typeface="Arial"/>
              </a:rPr>
              <a:t>. Jika sebaliknya, semakin mendekati nilai -1 maka semakin buruk pengelompokan data dalam </a:t>
            </a:r>
            <a:r>
              <a:rPr lang="en-ID" sz="1100" b="0" i="0" u="none" strike="noStrike" cap="none" dirty="0" err="1">
                <a:solidFill>
                  <a:srgbClr val="000000"/>
                </a:solidFill>
                <a:effectLst/>
                <a:latin typeface="Arial"/>
                <a:ea typeface="Arial"/>
                <a:cs typeface="Arial"/>
                <a:sym typeface="Arial"/>
              </a:rPr>
              <a:t>klaster</a:t>
            </a:r>
            <a:r>
              <a:rPr lang="en-ID"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15491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521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41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527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4841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2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944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0034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395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Tokenizing dilakukan dengan menggunakan </a:t>
            </a:r>
            <a:r>
              <a:rPr lang="en-US" sz="1100" b="0" i="1" u="none" strike="noStrike" cap="none" dirty="0">
                <a:solidFill>
                  <a:srgbClr val="000000"/>
                </a:solidFill>
                <a:effectLst/>
                <a:latin typeface="Arial"/>
                <a:ea typeface="Arial"/>
                <a:cs typeface="Arial"/>
                <a:sym typeface="Arial"/>
              </a:rPr>
              <a:t>library </a:t>
            </a:r>
            <a:r>
              <a:rPr lang="en-US" sz="1100" b="0" i="0" u="none" strike="noStrike" cap="none" dirty="0">
                <a:solidFill>
                  <a:srgbClr val="000000"/>
                </a:solidFill>
                <a:effectLst/>
                <a:latin typeface="Arial"/>
                <a:ea typeface="Arial"/>
                <a:cs typeface="Arial"/>
                <a:sym typeface="Arial"/>
              </a:rPr>
              <a:t>Natural Language Toolkit berbasis Python yang tersedia pada </a:t>
            </a:r>
            <a:r>
              <a:rPr lang="en-US" sz="1100" b="0" i="0" u="sng" strike="noStrike" cap="none" dirty="0">
                <a:solidFill>
                  <a:srgbClr val="000000"/>
                </a:solidFill>
                <a:effectLst/>
                <a:latin typeface="Arial"/>
                <a:ea typeface="Arial"/>
                <a:cs typeface="Arial"/>
                <a:sym typeface="Arial"/>
                <a:hlinkClick r:id="rId3"/>
              </a:rPr>
              <a:t>https://www.nltk.org/</a:t>
            </a:r>
            <a:r>
              <a:rPr lang="en-US" sz="1100" b="0" i="0" u="sng" strike="noStrike" cap="none" dirty="0">
                <a:solidFill>
                  <a:srgbClr val="000000"/>
                </a:solidFill>
                <a:effectLst/>
                <a:latin typeface="Arial"/>
                <a:ea typeface="Arial"/>
                <a:cs typeface="Arial"/>
                <a:sym typeface="Arial"/>
              </a:rPr>
              <a:t> . </a:t>
            </a:r>
            <a:r>
              <a:rPr lang="en-US" sz="1100" b="0" i="0" u="none" strike="noStrike" cap="none" dirty="0">
                <a:solidFill>
                  <a:srgbClr val="000000"/>
                </a:solidFill>
                <a:effectLst/>
                <a:latin typeface="Arial"/>
                <a:ea typeface="Arial"/>
                <a:cs typeface="Arial"/>
                <a:sym typeface="Arial"/>
              </a:rPr>
              <a:t>Semua huruf pada </a:t>
            </a:r>
            <a:r>
              <a:rPr lang="en-US" sz="1100" b="0" i="1" u="none" strike="noStrike" cap="none" dirty="0">
                <a:solidFill>
                  <a:srgbClr val="000000"/>
                </a:solidFill>
                <a:effectLst/>
                <a:latin typeface="Arial"/>
                <a:ea typeface="Arial"/>
                <a:cs typeface="Arial"/>
                <a:sym typeface="Arial"/>
              </a:rPr>
              <a:t>corpus</a:t>
            </a:r>
            <a:r>
              <a:rPr lang="en-US" sz="1100" b="0" i="0" u="none" strike="noStrike" cap="none" dirty="0">
                <a:solidFill>
                  <a:srgbClr val="000000"/>
                </a:solidFill>
                <a:effectLst/>
                <a:latin typeface="Arial"/>
                <a:ea typeface="Arial"/>
                <a:cs typeface="Arial"/>
                <a:sym typeface="Arial"/>
              </a:rPr>
              <a:t> diubah menjadi huruf kecil, kemudian dilakukan penghapusan </a:t>
            </a:r>
            <a:r>
              <a:rPr lang="en-US" sz="1100" b="0" i="1" u="none" strike="noStrike" cap="none" dirty="0">
                <a:solidFill>
                  <a:srgbClr val="000000"/>
                </a:solidFill>
                <a:effectLst/>
                <a:latin typeface="Arial"/>
                <a:ea typeface="Arial"/>
                <a:cs typeface="Arial"/>
                <a:sym typeface="Arial"/>
              </a:rPr>
              <a:t>mention</a:t>
            </a:r>
            <a:r>
              <a:rPr lang="en-US" sz="1100" b="0" i="0" u="none" strike="noStrike" cap="none" dirty="0">
                <a:solidFill>
                  <a:srgbClr val="000000"/>
                </a:solidFill>
                <a:effectLst/>
                <a:latin typeface="Arial"/>
                <a:ea typeface="Arial"/>
                <a:cs typeface="Arial"/>
                <a:sym typeface="Arial"/>
              </a:rPr>
              <a:t>, URL, tanda baca, dan angka.</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Tahap penghapusan </a:t>
            </a:r>
            <a:r>
              <a:rPr lang="en-US" sz="1100" b="0" i="1" u="none" strike="noStrike" cap="none" dirty="0" err="1">
                <a:solidFill>
                  <a:srgbClr val="000000"/>
                </a:solidFill>
                <a:effectLst/>
                <a:latin typeface="Arial"/>
                <a:ea typeface="Arial"/>
                <a:cs typeface="Arial"/>
                <a:sym typeface="Arial"/>
              </a:rPr>
              <a:t>stopword</a:t>
            </a:r>
            <a:r>
              <a:rPr lang="en-US" sz="1100" b="0" i="0" u="none" strike="noStrike" cap="none" dirty="0">
                <a:solidFill>
                  <a:srgbClr val="000000"/>
                </a:solidFill>
                <a:effectLst/>
                <a:latin typeface="Arial"/>
                <a:ea typeface="Arial"/>
                <a:cs typeface="Arial"/>
                <a:sym typeface="Arial"/>
              </a:rPr>
              <a:t> dilakukan untuk membuang kata-kata yang termasuk ke dalam daftar </a:t>
            </a:r>
            <a:r>
              <a:rPr lang="en-US" sz="1100" b="0" i="1" u="none" strike="noStrike" cap="none" dirty="0" err="1">
                <a:solidFill>
                  <a:srgbClr val="000000"/>
                </a:solidFill>
                <a:effectLst/>
                <a:latin typeface="Arial"/>
                <a:ea typeface="Arial"/>
                <a:cs typeface="Arial"/>
                <a:sym typeface="Arial"/>
              </a:rPr>
              <a:t>stopword</a:t>
            </a:r>
            <a:r>
              <a:rPr lang="en-US" sz="1100" b="0" i="1"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Contoh </a:t>
            </a:r>
            <a:r>
              <a:rPr lang="en-US" sz="1100" b="0" i="1" u="none" strike="noStrike" cap="none" dirty="0" err="1">
                <a:solidFill>
                  <a:srgbClr val="000000"/>
                </a:solidFill>
                <a:effectLst/>
                <a:latin typeface="Arial"/>
                <a:ea typeface="Arial"/>
                <a:cs typeface="Arial"/>
                <a:sym typeface="Arial"/>
              </a:rPr>
              <a:t>stopword</a:t>
            </a:r>
            <a:r>
              <a:rPr lang="en-US" sz="1100" b="0" i="1"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dalam Bahasa Indonesia diantaranya yaitu dahulu, ada, dalam, adanya, dan, pada, dan lain-lain. Acuan daftar kata-kata yang termasuk ke dalam </a:t>
            </a:r>
            <a:r>
              <a:rPr lang="en-US" sz="1100" b="0" i="1" u="none" strike="noStrike" cap="none" dirty="0" err="1">
                <a:solidFill>
                  <a:srgbClr val="000000"/>
                </a:solidFill>
                <a:effectLst/>
                <a:latin typeface="Arial"/>
                <a:ea typeface="Arial"/>
                <a:cs typeface="Arial"/>
                <a:sym typeface="Arial"/>
              </a:rPr>
              <a:t>stopword</a:t>
            </a:r>
            <a:r>
              <a:rPr lang="en-US" sz="1100" b="0" i="0" u="none" strike="noStrike" cap="none" dirty="0">
                <a:solidFill>
                  <a:srgbClr val="000000"/>
                </a:solidFill>
                <a:effectLst/>
                <a:latin typeface="Arial"/>
                <a:ea typeface="Arial"/>
                <a:cs typeface="Arial"/>
                <a:sym typeface="Arial"/>
              </a:rPr>
              <a:t> diperoleh dari </a:t>
            </a:r>
            <a:r>
              <a:rPr lang="en-US" sz="1100" b="0" i="1" u="none" strike="noStrike" cap="none" dirty="0">
                <a:solidFill>
                  <a:srgbClr val="000000"/>
                </a:solidFill>
                <a:effectLst/>
                <a:latin typeface="Arial"/>
                <a:ea typeface="Arial"/>
                <a:cs typeface="Arial"/>
                <a:sym typeface="Arial"/>
              </a:rPr>
              <a:t>library </a:t>
            </a:r>
            <a:r>
              <a:rPr lang="en-US" sz="1100" b="0" i="0" u="none" strike="noStrike" cap="none" dirty="0">
                <a:solidFill>
                  <a:srgbClr val="000000"/>
                </a:solidFill>
                <a:effectLst/>
                <a:latin typeface="Arial"/>
                <a:ea typeface="Arial"/>
                <a:cs typeface="Arial"/>
                <a:sym typeface="Arial"/>
              </a:rPr>
              <a:t>Natural Language Toolkit pada Python </a:t>
            </a:r>
            <a:endParaRPr dirty="0"/>
          </a:p>
        </p:txBody>
      </p:sp>
    </p:spTree>
    <p:extLst>
      <p:ext uri="{BB962C8B-B14F-4D97-AF65-F5344CB8AC3E}">
        <p14:creationId xmlns:p14="http://schemas.microsoft.com/office/powerpoint/2010/main" val="332816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1" u="none" strike="noStrike" cap="none" dirty="0">
                <a:solidFill>
                  <a:srgbClr val="000000"/>
                </a:solidFill>
                <a:effectLst/>
                <a:latin typeface="Arial"/>
                <a:ea typeface="Arial"/>
                <a:cs typeface="Arial"/>
                <a:sym typeface="Arial"/>
              </a:rPr>
              <a:t>stemming </a:t>
            </a:r>
            <a:r>
              <a:rPr lang="en-US" sz="1100" b="0" i="0" u="none" strike="noStrike" cap="none" dirty="0">
                <a:solidFill>
                  <a:srgbClr val="000000"/>
                </a:solidFill>
                <a:effectLst/>
                <a:latin typeface="Arial"/>
                <a:ea typeface="Arial"/>
                <a:cs typeface="Arial"/>
                <a:sym typeface="Arial"/>
              </a:rPr>
              <a:t>dilakukan untuk menghapus awalan dan akhiran dari suatu kata. Tujuan dari tahap </a:t>
            </a:r>
            <a:r>
              <a:rPr lang="en-US" sz="1100" b="0" i="1" u="none" strike="noStrike" cap="none" dirty="0">
                <a:solidFill>
                  <a:srgbClr val="000000"/>
                </a:solidFill>
                <a:effectLst/>
                <a:latin typeface="Arial"/>
                <a:ea typeface="Arial"/>
                <a:cs typeface="Arial"/>
                <a:sym typeface="Arial"/>
              </a:rPr>
              <a:t>stemming</a:t>
            </a:r>
            <a:r>
              <a:rPr lang="en-US" sz="1100" b="0" i="0" u="none" strike="noStrike" cap="none" dirty="0">
                <a:solidFill>
                  <a:srgbClr val="000000"/>
                </a:solidFill>
                <a:effectLst/>
                <a:latin typeface="Arial"/>
                <a:ea typeface="Arial"/>
                <a:cs typeface="Arial"/>
                <a:sym typeface="Arial"/>
              </a:rPr>
              <a:t> adalah untuk mendapatkan kata dasar yang sesuai. Proses </a:t>
            </a:r>
            <a:r>
              <a:rPr lang="en-US" sz="1100" b="0" i="1" u="none" strike="noStrike" cap="none" dirty="0">
                <a:solidFill>
                  <a:srgbClr val="000000"/>
                </a:solidFill>
                <a:effectLst/>
                <a:latin typeface="Arial"/>
                <a:ea typeface="Arial"/>
                <a:cs typeface="Arial"/>
                <a:sym typeface="Arial"/>
              </a:rPr>
              <a:t>stemming </a:t>
            </a:r>
            <a:r>
              <a:rPr lang="en-US" sz="1100" b="0" i="0" u="none" strike="noStrike" cap="none" dirty="0">
                <a:solidFill>
                  <a:srgbClr val="000000"/>
                </a:solidFill>
                <a:effectLst/>
                <a:latin typeface="Arial"/>
                <a:ea typeface="Arial"/>
                <a:cs typeface="Arial"/>
                <a:sym typeface="Arial"/>
              </a:rPr>
              <a:t>menggunakan </a:t>
            </a:r>
            <a:r>
              <a:rPr lang="en-US" sz="1100" b="0" i="1" u="none" strike="noStrike" cap="none" dirty="0">
                <a:solidFill>
                  <a:srgbClr val="000000"/>
                </a:solidFill>
                <a:effectLst/>
                <a:latin typeface="Arial"/>
                <a:ea typeface="Arial"/>
                <a:cs typeface="Arial"/>
                <a:sym typeface="Arial"/>
              </a:rPr>
              <a:t>library</a:t>
            </a:r>
            <a:r>
              <a:rPr lang="en-US" sz="1100" b="0" i="0" u="none" strike="noStrike" cap="none" dirty="0">
                <a:solidFill>
                  <a:srgbClr val="000000"/>
                </a:solidFill>
                <a:effectLst/>
                <a:latin typeface="Arial"/>
                <a:ea typeface="Arial"/>
                <a:cs typeface="Arial"/>
                <a:sym typeface="Arial"/>
              </a:rPr>
              <a:t> Sastrawi berbasis Python yang tersedia pada </a:t>
            </a:r>
            <a:r>
              <a:rPr lang="en-US" sz="1100" b="0" i="0" u="sng" strike="noStrike" cap="none" dirty="0">
                <a:solidFill>
                  <a:srgbClr val="000000"/>
                </a:solidFill>
                <a:effectLst/>
                <a:latin typeface="Arial"/>
                <a:ea typeface="Arial"/>
                <a:cs typeface="Arial"/>
                <a:sym typeface="Arial"/>
                <a:hlinkClick r:id="rId3"/>
              </a:rPr>
              <a:t>https://github.com/sastrawi/sastrawi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Algoritma</a:t>
            </a:r>
            <a:r>
              <a:rPr lang="en-US" sz="1100" b="0" i="0" u="none" strike="noStrike" cap="none" dirty="0">
                <a:solidFill>
                  <a:srgbClr val="000000"/>
                </a:solidFill>
                <a:effectLst/>
                <a:latin typeface="Arial"/>
                <a:ea typeface="Arial"/>
                <a:cs typeface="Arial"/>
                <a:sym typeface="Arial"/>
              </a:rPr>
              <a:t> yang terdapat pada </a:t>
            </a:r>
            <a:r>
              <a:rPr lang="en-US" sz="1100" b="0" i="1" u="none" strike="noStrike" cap="none" dirty="0">
                <a:solidFill>
                  <a:srgbClr val="000000"/>
                </a:solidFill>
                <a:effectLst/>
                <a:latin typeface="Arial"/>
                <a:ea typeface="Arial"/>
                <a:cs typeface="Arial"/>
                <a:sym typeface="Arial"/>
              </a:rPr>
              <a:t>library </a:t>
            </a:r>
            <a:r>
              <a:rPr lang="en-US" sz="1100" b="0" i="0" u="none" strike="noStrike" cap="none" dirty="0">
                <a:solidFill>
                  <a:srgbClr val="000000"/>
                </a:solidFill>
                <a:effectLst/>
                <a:latin typeface="Arial"/>
                <a:ea typeface="Arial"/>
                <a:cs typeface="Arial"/>
                <a:sym typeface="Arial"/>
              </a:rPr>
              <a:t>Sastrawi adalah </a:t>
            </a:r>
            <a:r>
              <a:rPr lang="en-US" sz="1100" b="0" i="0" u="none" strike="noStrike" cap="none" dirty="0" err="1">
                <a:solidFill>
                  <a:srgbClr val="000000"/>
                </a:solidFill>
                <a:effectLst/>
                <a:latin typeface="Arial"/>
                <a:ea typeface="Arial"/>
                <a:cs typeface="Arial"/>
                <a:sym typeface="Arial"/>
              </a:rPr>
              <a:t>Nazief-Adriani</a:t>
            </a:r>
            <a:r>
              <a:rPr lang="en-US" sz="1100" b="0" i="0" u="none" strike="noStrike" cap="none" dirty="0">
                <a:solidFill>
                  <a:srgbClr val="000000"/>
                </a:solidFill>
                <a:effectLst/>
                <a:latin typeface="Arial"/>
                <a:ea typeface="Arial"/>
                <a:cs typeface="Arial"/>
                <a:sym typeface="Arial"/>
              </a:rPr>
              <a:t> yang digunakan untuk menghapus berbagai variasi awalan dan akhiran kata.</a:t>
            </a:r>
            <a:endParaRPr dirty="0"/>
          </a:p>
        </p:txBody>
      </p:sp>
    </p:spTree>
    <p:extLst>
      <p:ext uri="{BB962C8B-B14F-4D97-AF65-F5344CB8AC3E}">
        <p14:creationId xmlns:p14="http://schemas.microsoft.com/office/powerpoint/2010/main" val="4173581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5567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sz="1100" b="0" i="1" u="none" strike="noStrike" cap="none" dirty="0" err="1">
                <a:solidFill>
                  <a:srgbClr val="000000"/>
                </a:solidFill>
                <a:effectLst/>
                <a:latin typeface="Arial"/>
                <a:ea typeface="Arial"/>
                <a:cs typeface="Arial"/>
                <a:sym typeface="Arial"/>
              </a:rPr>
              <a:t>minPts</a:t>
            </a:r>
            <a:r>
              <a:rPr lang="en-ID" sz="1100" b="0" i="1" u="none" strike="noStrike" cap="none" dirty="0">
                <a:solidFill>
                  <a:srgbClr val="000000"/>
                </a:solidFill>
                <a:effectLst/>
                <a:latin typeface="Arial"/>
                <a:ea typeface="Arial"/>
                <a:cs typeface="Arial"/>
                <a:sym typeface="Arial"/>
              </a:rPr>
              <a:t> </a:t>
            </a:r>
            <a:r>
              <a:rPr lang="en-ID" sz="1100" b="0" i="0" u="none" strike="noStrike" cap="none" dirty="0">
                <a:solidFill>
                  <a:srgbClr val="000000"/>
                </a:solidFill>
                <a:effectLst/>
                <a:latin typeface="Arial"/>
                <a:ea typeface="Arial"/>
                <a:cs typeface="Arial"/>
                <a:sym typeface="Arial"/>
              </a:rPr>
              <a:t>(minimum Points) adalah jumlah titik paling minimal yang ada dalam radius</a:t>
            </a:r>
          </a:p>
          <a:p>
            <a:r>
              <a:rPr lang="en-ID" sz="1100" b="0" i="1" u="none" strike="noStrike" cap="none" dirty="0">
                <a:solidFill>
                  <a:srgbClr val="000000"/>
                </a:solidFill>
                <a:effectLst/>
                <a:latin typeface="Arial"/>
                <a:ea typeface="Arial"/>
                <a:cs typeface="Arial"/>
                <a:sym typeface="Arial"/>
              </a:rPr>
              <a:t>eps / ε </a:t>
            </a:r>
            <a:r>
              <a:rPr lang="en-ID" sz="1100" b="0" i="0" u="none" strike="noStrike" cap="none" dirty="0">
                <a:solidFill>
                  <a:srgbClr val="000000"/>
                </a:solidFill>
                <a:effectLst/>
                <a:latin typeface="Arial"/>
                <a:ea typeface="Arial"/>
                <a:cs typeface="Arial"/>
                <a:sym typeface="Arial"/>
              </a:rPr>
              <a:t>(epsilon) adalah radius antar titik</a:t>
            </a:r>
          </a:p>
          <a:p>
            <a:r>
              <a:rPr lang="en-ID" sz="1100" b="0" i="0" u="none" strike="noStrike" cap="none" dirty="0">
                <a:solidFill>
                  <a:srgbClr val="000000"/>
                </a:solidFill>
                <a:effectLst/>
                <a:latin typeface="Arial"/>
                <a:ea typeface="Arial"/>
                <a:cs typeface="Arial"/>
                <a:sym typeface="Arial"/>
              </a:rPr>
              <a:t>Konsep kepadatan pada DBSCAN melahirkan tiga macam status di setiap data, yaitu inti/</a:t>
            </a:r>
            <a:r>
              <a:rPr lang="en-ID" sz="1100" b="0" i="1" u="none" strike="noStrike" cap="none" dirty="0">
                <a:solidFill>
                  <a:srgbClr val="000000"/>
                </a:solidFill>
                <a:effectLst/>
                <a:latin typeface="Arial"/>
                <a:ea typeface="Arial"/>
                <a:cs typeface="Arial"/>
                <a:sym typeface="Arial"/>
              </a:rPr>
              <a:t>core</a:t>
            </a:r>
            <a:r>
              <a:rPr lang="en-ID" sz="1100" b="0" i="0" u="none" strike="noStrike" cap="none" dirty="0">
                <a:solidFill>
                  <a:srgbClr val="000000"/>
                </a:solidFill>
                <a:effectLst/>
                <a:latin typeface="Arial"/>
                <a:ea typeface="Arial"/>
                <a:cs typeface="Arial"/>
                <a:sym typeface="Arial"/>
              </a:rPr>
              <a:t> (titik pusat dalam </a:t>
            </a:r>
            <a:r>
              <a:rPr lang="en-ID" sz="1100" b="0" i="0" u="none" strike="noStrike" cap="none" dirty="0" err="1">
                <a:solidFill>
                  <a:srgbClr val="000000"/>
                </a:solidFill>
                <a:effectLst/>
                <a:latin typeface="Arial"/>
                <a:ea typeface="Arial"/>
                <a:cs typeface="Arial"/>
                <a:sym typeface="Arial"/>
              </a:rPr>
              <a:t>klaster</a:t>
            </a:r>
            <a:r>
              <a:rPr lang="en-ID" sz="1100" b="0" i="0" u="none" strike="noStrike" cap="none" dirty="0">
                <a:solidFill>
                  <a:srgbClr val="000000"/>
                </a:solidFill>
                <a:effectLst/>
                <a:latin typeface="Arial"/>
                <a:ea typeface="Arial"/>
                <a:cs typeface="Arial"/>
                <a:sym typeface="Arial"/>
              </a:rPr>
              <a:t> yang didasarkan pada kepadatan, dimana ada sejumlah titik yang harus berada dalam </a:t>
            </a:r>
            <a:r>
              <a:rPr lang="en-ID" sz="1100" b="0" i="1" u="none" strike="noStrike" cap="none" dirty="0">
                <a:solidFill>
                  <a:srgbClr val="000000"/>
                </a:solidFill>
                <a:effectLst/>
                <a:latin typeface="Arial"/>
                <a:ea typeface="Arial"/>
                <a:cs typeface="Arial"/>
                <a:sym typeface="Arial"/>
              </a:rPr>
              <a:t>Eps</a:t>
            </a:r>
            <a:r>
              <a:rPr lang="en-ID" sz="1100" b="0" i="0" u="none" strike="noStrike" cap="none" dirty="0">
                <a:solidFill>
                  <a:srgbClr val="000000"/>
                </a:solidFill>
                <a:effectLst/>
                <a:latin typeface="Arial"/>
                <a:ea typeface="Arial"/>
                <a:cs typeface="Arial"/>
                <a:sym typeface="Arial"/>
              </a:rPr>
              <a:t>)</a:t>
            </a:r>
            <a:r>
              <a:rPr lang="en-ID" sz="1100" b="0" i="1" u="none" strike="noStrike" cap="none" dirty="0">
                <a:solidFill>
                  <a:srgbClr val="000000"/>
                </a:solidFill>
                <a:effectLst/>
                <a:latin typeface="Arial"/>
                <a:ea typeface="Arial"/>
                <a:cs typeface="Arial"/>
                <a:sym typeface="Arial"/>
              </a:rPr>
              <a:t>, </a:t>
            </a:r>
            <a:r>
              <a:rPr lang="en-ID" sz="1100" b="0" i="0" u="none" strike="noStrike" cap="none" dirty="0">
                <a:solidFill>
                  <a:srgbClr val="000000"/>
                </a:solidFill>
                <a:effectLst/>
                <a:latin typeface="Arial"/>
                <a:ea typeface="Arial"/>
                <a:cs typeface="Arial"/>
                <a:sym typeface="Arial"/>
              </a:rPr>
              <a:t>batas/</a:t>
            </a:r>
            <a:r>
              <a:rPr lang="en-ID" sz="1100" b="0" i="1" u="none" strike="noStrike" cap="none" dirty="0">
                <a:solidFill>
                  <a:srgbClr val="000000"/>
                </a:solidFill>
                <a:effectLst/>
                <a:latin typeface="Arial"/>
                <a:ea typeface="Arial"/>
                <a:cs typeface="Arial"/>
                <a:sym typeface="Arial"/>
              </a:rPr>
              <a:t>border</a:t>
            </a:r>
            <a:r>
              <a:rPr lang="en-ID" sz="1100" b="0" i="0" u="none" strike="noStrike" cap="none" dirty="0">
                <a:solidFill>
                  <a:srgbClr val="000000"/>
                </a:solidFill>
                <a:effectLst/>
                <a:latin typeface="Arial"/>
                <a:ea typeface="Arial"/>
                <a:cs typeface="Arial"/>
                <a:sym typeface="Arial"/>
              </a:rPr>
              <a:t> (titik yang menjadi batasan dalam kawasan titik pusat), dan </a:t>
            </a:r>
            <a:r>
              <a:rPr lang="en-ID" sz="1100" b="0" i="1" u="none" strike="noStrike" cap="none" dirty="0">
                <a:solidFill>
                  <a:srgbClr val="000000"/>
                </a:solidFill>
                <a:effectLst/>
                <a:latin typeface="Arial"/>
                <a:ea typeface="Arial"/>
                <a:cs typeface="Arial"/>
                <a:sym typeface="Arial"/>
              </a:rPr>
              <a:t>noise </a:t>
            </a:r>
            <a:r>
              <a:rPr lang="en-ID" sz="1100" b="0" i="0" u="none" strike="noStrike" cap="none" dirty="0">
                <a:solidFill>
                  <a:srgbClr val="000000"/>
                </a:solidFill>
                <a:effectLst/>
                <a:latin typeface="Arial"/>
                <a:ea typeface="Arial"/>
                <a:cs typeface="Arial"/>
                <a:sym typeface="Arial"/>
              </a:rPr>
              <a:t>(titik yang tidak dapat dijangkau oleh </a:t>
            </a:r>
            <a:r>
              <a:rPr lang="en-ID" sz="1100" b="0" i="1" u="none" strike="noStrike" cap="none" dirty="0">
                <a:solidFill>
                  <a:srgbClr val="000000"/>
                </a:solidFill>
                <a:effectLst/>
                <a:latin typeface="Arial"/>
                <a:ea typeface="Arial"/>
                <a:cs typeface="Arial"/>
                <a:sym typeface="Arial"/>
              </a:rPr>
              <a:t>core</a:t>
            </a:r>
            <a:r>
              <a:rPr lang="en-ID" sz="1100" b="0" i="0" u="none" strike="noStrike" cap="none" dirty="0">
                <a:solidFill>
                  <a:srgbClr val="000000"/>
                </a:solidFill>
                <a:effectLst/>
                <a:latin typeface="Arial"/>
                <a:ea typeface="Arial"/>
                <a:cs typeface="Arial"/>
                <a:sym typeface="Arial"/>
              </a:rPr>
              <a:t> dan bukan merupakan </a:t>
            </a:r>
            <a:r>
              <a:rPr lang="en-ID" sz="1100" b="0" i="1" u="none" strike="noStrike" cap="none" dirty="0">
                <a:solidFill>
                  <a:srgbClr val="000000"/>
                </a:solidFill>
                <a:effectLst/>
                <a:latin typeface="Arial"/>
                <a:ea typeface="Arial"/>
                <a:cs typeface="Arial"/>
                <a:sym typeface="Arial"/>
              </a:rPr>
              <a:t>border</a:t>
            </a:r>
            <a:r>
              <a:rPr lang="en-ID" sz="1100" b="0" i="0" u="none" strike="noStrike" cap="none" dirty="0">
                <a:solidFill>
                  <a:srgbClr val="000000"/>
                </a:solidFill>
                <a:effectLst/>
                <a:latin typeface="Arial"/>
                <a:ea typeface="Arial"/>
                <a:cs typeface="Arial"/>
                <a:sym typeface="Arial"/>
              </a:rPr>
              <a:t>) (Putri et al., 2021).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67080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199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sz="1100" b="0" i="1" u="none" strike="noStrike" cap="none" dirty="0" err="1">
                <a:solidFill>
                  <a:srgbClr val="000000"/>
                </a:solidFill>
                <a:effectLst/>
                <a:latin typeface="Arial"/>
                <a:ea typeface="Arial"/>
                <a:cs typeface="Arial"/>
                <a:sym typeface="Arial"/>
              </a:rPr>
              <a:t>minPts</a:t>
            </a:r>
            <a:r>
              <a:rPr lang="en-ID" sz="1100" b="0" i="1" u="none" strike="noStrike" cap="none" dirty="0">
                <a:solidFill>
                  <a:srgbClr val="000000"/>
                </a:solidFill>
                <a:effectLst/>
                <a:latin typeface="Arial"/>
                <a:ea typeface="Arial"/>
                <a:cs typeface="Arial"/>
                <a:sym typeface="Arial"/>
              </a:rPr>
              <a:t> </a:t>
            </a:r>
            <a:r>
              <a:rPr lang="en-ID" sz="1100" b="0" i="0" u="none" strike="noStrike" cap="none" dirty="0">
                <a:solidFill>
                  <a:srgbClr val="000000"/>
                </a:solidFill>
                <a:effectLst/>
                <a:latin typeface="Arial"/>
                <a:ea typeface="Arial"/>
                <a:cs typeface="Arial"/>
                <a:sym typeface="Arial"/>
              </a:rPr>
              <a:t>(minimum Points) adalah jumlah titik paling minimal yang ada dalam radius</a:t>
            </a:r>
          </a:p>
          <a:p>
            <a:r>
              <a:rPr lang="en-ID" sz="1100" b="0" i="1" u="none" strike="noStrike" cap="none" dirty="0">
                <a:solidFill>
                  <a:srgbClr val="000000"/>
                </a:solidFill>
                <a:effectLst/>
                <a:latin typeface="Arial"/>
                <a:ea typeface="Arial"/>
                <a:cs typeface="Arial"/>
                <a:sym typeface="Arial"/>
              </a:rPr>
              <a:t>eps </a:t>
            </a:r>
            <a:r>
              <a:rPr lang="id-ID" sz="1100" b="0" i="0" u="none" strike="noStrike" cap="none" dirty="0">
                <a:solidFill>
                  <a:srgbClr val="000000"/>
                </a:solidFill>
                <a:effectLst/>
                <a:latin typeface="Arial"/>
                <a:ea typeface="Arial"/>
                <a:cs typeface="Arial"/>
                <a:sym typeface="Arial"/>
              </a:rPr>
              <a:t>teridentifikasi none dan digunakanlah </a:t>
            </a:r>
            <a:r>
              <a:rPr lang="id-ID" sz="1100" b="0" i="1" u="none" strike="noStrike" cap="none" dirty="0">
                <a:solidFill>
                  <a:srgbClr val="000000"/>
                </a:solidFill>
                <a:effectLst/>
                <a:latin typeface="Arial"/>
                <a:ea typeface="Arial"/>
                <a:cs typeface="Arial"/>
                <a:sym typeface="Arial"/>
              </a:rPr>
              <a:t>xi score </a:t>
            </a:r>
            <a:r>
              <a:rPr lang="id-ID" sz="1100" b="0" i="0" u="none" strike="noStrike" cap="none" dirty="0">
                <a:solidFill>
                  <a:srgbClr val="000000"/>
                </a:solidFill>
                <a:effectLst/>
                <a:latin typeface="Arial"/>
                <a:ea typeface="Arial"/>
                <a:cs typeface="Arial"/>
                <a:sym typeface="Arial"/>
              </a:rPr>
              <a:t>sebagai titik puncak pada </a:t>
            </a:r>
            <a:r>
              <a:rPr lang="id-ID" sz="1100" b="0" i="1" u="none" strike="noStrike" cap="none" dirty="0">
                <a:solidFill>
                  <a:srgbClr val="000000"/>
                </a:solidFill>
                <a:effectLst/>
                <a:latin typeface="Arial"/>
                <a:ea typeface="Arial"/>
                <a:cs typeface="Arial"/>
                <a:sym typeface="Arial"/>
              </a:rPr>
              <a:t>reachability plot </a:t>
            </a:r>
            <a:r>
              <a:rPr lang="id-ID" sz="1100" b="0" i="0" u="none" strike="noStrike" cap="none" dirty="0">
                <a:solidFill>
                  <a:srgbClr val="000000"/>
                </a:solidFill>
                <a:effectLst/>
                <a:latin typeface="Arial"/>
                <a:ea typeface="Arial"/>
                <a:cs typeface="Arial"/>
                <a:sym typeface="Arial"/>
              </a:rPr>
              <a:t>/ plot jangkauan antar klaster.</a:t>
            </a:r>
            <a:endParaRPr lang="en-ID" sz="1100" b="0" i="0" u="none" strike="noStrike" cap="none" dirty="0">
              <a:solidFill>
                <a:srgbClr val="000000"/>
              </a:solidFill>
              <a:effectLst/>
              <a:latin typeface="Arial"/>
              <a:ea typeface="Arial"/>
              <a:cs typeface="Arial"/>
              <a:sym typeface="Arial"/>
            </a:endParaRPr>
          </a:p>
          <a:p>
            <a:r>
              <a:rPr lang="en-ID" sz="1100" b="0" i="0" u="none" strike="noStrike" cap="none" dirty="0">
                <a:solidFill>
                  <a:srgbClr val="000000"/>
                </a:solidFill>
                <a:effectLst/>
                <a:latin typeface="Arial"/>
                <a:ea typeface="Arial"/>
                <a:cs typeface="Arial"/>
                <a:sym typeface="Arial"/>
              </a:rPr>
              <a:t>Konsep kepadatan pada DBSCAN melahirkan tiga macam status di setiap data, yaitu inti/</a:t>
            </a:r>
            <a:r>
              <a:rPr lang="en-ID" sz="1100" b="0" i="1" u="none" strike="noStrike" cap="none" dirty="0">
                <a:solidFill>
                  <a:srgbClr val="000000"/>
                </a:solidFill>
                <a:effectLst/>
                <a:latin typeface="Arial"/>
                <a:ea typeface="Arial"/>
                <a:cs typeface="Arial"/>
                <a:sym typeface="Arial"/>
              </a:rPr>
              <a:t>core</a:t>
            </a:r>
            <a:r>
              <a:rPr lang="en-ID" sz="1100" b="0" i="0" u="none" strike="noStrike" cap="none" dirty="0">
                <a:solidFill>
                  <a:srgbClr val="000000"/>
                </a:solidFill>
                <a:effectLst/>
                <a:latin typeface="Arial"/>
                <a:ea typeface="Arial"/>
                <a:cs typeface="Arial"/>
                <a:sym typeface="Arial"/>
              </a:rPr>
              <a:t> (titik pusat dalam </a:t>
            </a:r>
            <a:r>
              <a:rPr lang="en-ID" sz="1100" b="0" i="0" u="none" strike="noStrike" cap="none" dirty="0" err="1">
                <a:solidFill>
                  <a:srgbClr val="000000"/>
                </a:solidFill>
                <a:effectLst/>
                <a:latin typeface="Arial"/>
                <a:ea typeface="Arial"/>
                <a:cs typeface="Arial"/>
                <a:sym typeface="Arial"/>
              </a:rPr>
              <a:t>klaster</a:t>
            </a:r>
            <a:r>
              <a:rPr lang="en-ID" sz="1100" b="0" i="0" u="none" strike="noStrike" cap="none" dirty="0">
                <a:solidFill>
                  <a:srgbClr val="000000"/>
                </a:solidFill>
                <a:effectLst/>
                <a:latin typeface="Arial"/>
                <a:ea typeface="Arial"/>
                <a:cs typeface="Arial"/>
                <a:sym typeface="Arial"/>
              </a:rPr>
              <a:t> yang didasarkan pada kepadatan, dimana ada sejumlah titik yang harus berada dalam </a:t>
            </a:r>
            <a:r>
              <a:rPr lang="en-ID" sz="1100" b="0" i="1" u="none" strike="noStrike" cap="none" dirty="0">
                <a:solidFill>
                  <a:srgbClr val="000000"/>
                </a:solidFill>
                <a:effectLst/>
                <a:latin typeface="Arial"/>
                <a:ea typeface="Arial"/>
                <a:cs typeface="Arial"/>
                <a:sym typeface="Arial"/>
              </a:rPr>
              <a:t>Eps</a:t>
            </a:r>
            <a:r>
              <a:rPr lang="en-ID" sz="1100" b="0" i="0" u="none" strike="noStrike" cap="none" dirty="0">
                <a:solidFill>
                  <a:srgbClr val="000000"/>
                </a:solidFill>
                <a:effectLst/>
                <a:latin typeface="Arial"/>
                <a:ea typeface="Arial"/>
                <a:cs typeface="Arial"/>
                <a:sym typeface="Arial"/>
              </a:rPr>
              <a:t>)</a:t>
            </a:r>
            <a:r>
              <a:rPr lang="en-ID" sz="1100" b="0" i="1" u="none" strike="noStrike" cap="none" dirty="0">
                <a:solidFill>
                  <a:srgbClr val="000000"/>
                </a:solidFill>
                <a:effectLst/>
                <a:latin typeface="Arial"/>
                <a:ea typeface="Arial"/>
                <a:cs typeface="Arial"/>
                <a:sym typeface="Arial"/>
              </a:rPr>
              <a:t>, </a:t>
            </a:r>
            <a:r>
              <a:rPr lang="en-ID" sz="1100" b="0" i="0" u="none" strike="noStrike" cap="none" dirty="0">
                <a:solidFill>
                  <a:srgbClr val="000000"/>
                </a:solidFill>
                <a:effectLst/>
                <a:latin typeface="Arial"/>
                <a:ea typeface="Arial"/>
                <a:cs typeface="Arial"/>
                <a:sym typeface="Arial"/>
              </a:rPr>
              <a:t>batas/</a:t>
            </a:r>
            <a:r>
              <a:rPr lang="en-ID" sz="1100" b="0" i="1" u="none" strike="noStrike" cap="none" dirty="0">
                <a:solidFill>
                  <a:srgbClr val="000000"/>
                </a:solidFill>
                <a:effectLst/>
                <a:latin typeface="Arial"/>
                <a:ea typeface="Arial"/>
                <a:cs typeface="Arial"/>
                <a:sym typeface="Arial"/>
              </a:rPr>
              <a:t>border</a:t>
            </a:r>
            <a:r>
              <a:rPr lang="en-ID" sz="1100" b="0" i="0" u="none" strike="noStrike" cap="none" dirty="0">
                <a:solidFill>
                  <a:srgbClr val="000000"/>
                </a:solidFill>
                <a:effectLst/>
                <a:latin typeface="Arial"/>
                <a:ea typeface="Arial"/>
                <a:cs typeface="Arial"/>
                <a:sym typeface="Arial"/>
              </a:rPr>
              <a:t> (titik yang menjadi batasan dalam kawasan titik pusat), dan </a:t>
            </a:r>
            <a:r>
              <a:rPr lang="en-ID" sz="1100" b="0" i="1" u="none" strike="noStrike" cap="none" dirty="0">
                <a:solidFill>
                  <a:srgbClr val="000000"/>
                </a:solidFill>
                <a:effectLst/>
                <a:latin typeface="Arial"/>
                <a:ea typeface="Arial"/>
                <a:cs typeface="Arial"/>
                <a:sym typeface="Arial"/>
              </a:rPr>
              <a:t>noise </a:t>
            </a:r>
            <a:r>
              <a:rPr lang="en-ID" sz="1100" b="0" i="0" u="none" strike="noStrike" cap="none" dirty="0">
                <a:solidFill>
                  <a:srgbClr val="000000"/>
                </a:solidFill>
                <a:effectLst/>
                <a:latin typeface="Arial"/>
                <a:ea typeface="Arial"/>
                <a:cs typeface="Arial"/>
                <a:sym typeface="Arial"/>
              </a:rPr>
              <a:t>(titik yang tidak dapat dijangkau oleh </a:t>
            </a:r>
            <a:r>
              <a:rPr lang="en-ID" sz="1100" b="0" i="1" u="none" strike="noStrike" cap="none" dirty="0">
                <a:solidFill>
                  <a:srgbClr val="000000"/>
                </a:solidFill>
                <a:effectLst/>
                <a:latin typeface="Arial"/>
                <a:ea typeface="Arial"/>
                <a:cs typeface="Arial"/>
                <a:sym typeface="Arial"/>
              </a:rPr>
              <a:t>core</a:t>
            </a:r>
            <a:r>
              <a:rPr lang="en-ID" sz="1100" b="0" i="0" u="none" strike="noStrike" cap="none" dirty="0">
                <a:solidFill>
                  <a:srgbClr val="000000"/>
                </a:solidFill>
                <a:effectLst/>
                <a:latin typeface="Arial"/>
                <a:ea typeface="Arial"/>
                <a:cs typeface="Arial"/>
                <a:sym typeface="Arial"/>
              </a:rPr>
              <a:t> dan bukan merupakan </a:t>
            </a:r>
            <a:r>
              <a:rPr lang="en-ID" sz="1100" b="0" i="1" u="none" strike="noStrike" cap="none" dirty="0">
                <a:solidFill>
                  <a:srgbClr val="000000"/>
                </a:solidFill>
                <a:effectLst/>
                <a:latin typeface="Arial"/>
                <a:ea typeface="Arial"/>
                <a:cs typeface="Arial"/>
                <a:sym typeface="Arial"/>
              </a:rPr>
              <a:t>border</a:t>
            </a:r>
            <a:r>
              <a:rPr lang="en-ID" sz="1100" b="0" i="0" u="none" strike="noStrike" cap="none" dirty="0">
                <a:solidFill>
                  <a:srgbClr val="000000"/>
                </a:solidFill>
                <a:effectLst/>
                <a:latin typeface="Arial"/>
                <a:ea typeface="Arial"/>
                <a:cs typeface="Arial"/>
                <a:sym typeface="Arial"/>
              </a:rPr>
              <a:t>) (Putri et al., 2021).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76877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1025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7732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8082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455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5815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3315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2517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396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6011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433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2028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7971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6304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id-ID" dirty="0"/>
              <a:t>ada Deanira (2022), digunakan </a:t>
            </a:r>
            <a:endParaRPr dirty="0"/>
          </a:p>
        </p:txBody>
      </p:sp>
    </p:spTree>
    <p:extLst>
      <p:ext uri="{BB962C8B-B14F-4D97-AF65-F5344CB8AC3E}">
        <p14:creationId xmlns:p14="http://schemas.microsoft.com/office/powerpoint/2010/main" val="4142289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id-ID" dirty="0"/>
              <a:t>ada Deanira (2022), digunakan </a:t>
            </a:r>
            <a:endParaRPr dirty="0"/>
          </a:p>
        </p:txBody>
      </p:sp>
    </p:spTree>
    <p:extLst>
      <p:ext uri="{BB962C8B-B14F-4D97-AF65-F5344CB8AC3E}">
        <p14:creationId xmlns:p14="http://schemas.microsoft.com/office/powerpoint/2010/main" val="3048730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9393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id-ID" dirty="0"/>
              <a:t>ada Deanira (2022), digunakan </a:t>
            </a:r>
            <a:endParaRPr dirty="0"/>
          </a:p>
        </p:txBody>
      </p:sp>
    </p:spTree>
    <p:extLst>
      <p:ext uri="{BB962C8B-B14F-4D97-AF65-F5344CB8AC3E}">
        <p14:creationId xmlns:p14="http://schemas.microsoft.com/office/powerpoint/2010/main" val="2881309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id-ID" dirty="0"/>
              <a:t>ada Deanira (2022), digunakan </a:t>
            </a:r>
            <a:endParaRPr dirty="0"/>
          </a:p>
        </p:txBody>
      </p:sp>
    </p:spTree>
    <p:extLst>
      <p:ext uri="{BB962C8B-B14F-4D97-AF65-F5344CB8AC3E}">
        <p14:creationId xmlns:p14="http://schemas.microsoft.com/office/powerpoint/2010/main" val="26876678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8733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W</a:t>
            </a:r>
            <a:r>
              <a:rPr lang="id-ID" dirty="0"/>
              <a:t>arna adalah klaster, hitam adalah noise / outlier</a:t>
            </a:r>
            <a:endParaRPr dirty="0"/>
          </a:p>
        </p:txBody>
      </p:sp>
    </p:spTree>
    <p:extLst>
      <p:ext uri="{BB962C8B-B14F-4D97-AF65-F5344CB8AC3E}">
        <p14:creationId xmlns:p14="http://schemas.microsoft.com/office/powerpoint/2010/main" val="1102405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acfaf834a3_0_2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acfaf834a3_0_2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31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6695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100" b="0" i="0" u="none" strike="noStrike" cap="none" dirty="0">
                <a:solidFill>
                  <a:srgbClr val="000000"/>
                </a:solidFill>
                <a:effectLst/>
                <a:latin typeface="Arial"/>
                <a:ea typeface="Arial"/>
                <a:cs typeface="Arial"/>
                <a:sym typeface="Arial"/>
              </a:rPr>
              <a:t>Pengujian ini dilakukan pada dua sampel minpts karena mengacu pada pengujian yang dilakukan pada metode </a:t>
            </a:r>
            <a:r>
              <a:rPr lang="id-ID" sz="1100" b="0" i="1" u="none" strike="noStrike" cap="none" dirty="0">
                <a:solidFill>
                  <a:srgbClr val="000000"/>
                </a:solidFill>
                <a:effectLst/>
                <a:latin typeface="Arial"/>
                <a:ea typeface="Arial"/>
                <a:cs typeface="Arial"/>
                <a:sym typeface="Arial"/>
              </a:rPr>
              <a:t>clustering </a:t>
            </a:r>
            <a:r>
              <a:rPr lang="id-ID" sz="1100" b="0" i="0" u="none" strike="noStrike" cap="none" dirty="0">
                <a:solidFill>
                  <a:srgbClr val="000000"/>
                </a:solidFill>
                <a:effectLst/>
                <a:latin typeface="Arial"/>
                <a:ea typeface="Arial"/>
                <a:cs typeface="Arial"/>
                <a:sym typeface="Arial"/>
              </a:rPr>
              <a:t>DBSCAN</a:t>
            </a:r>
            <a:endParaRPr dirty="0"/>
          </a:p>
        </p:txBody>
      </p:sp>
    </p:spTree>
    <p:extLst>
      <p:ext uri="{BB962C8B-B14F-4D97-AF65-F5344CB8AC3E}">
        <p14:creationId xmlns:p14="http://schemas.microsoft.com/office/powerpoint/2010/main" val="153770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7020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W</a:t>
            </a:r>
            <a:r>
              <a:rPr lang="id-ID" dirty="0"/>
              <a:t>arna hijau klaster, warna lain outlier</a:t>
            </a:r>
            <a:endParaRPr dirty="0"/>
          </a:p>
        </p:txBody>
      </p:sp>
    </p:spTree>
    <p:extLst>
      <p:ext uri="{BB962C8B-B14F-4D97-AF65-F5344CB8AC3E}">
        <p14:creationId xmlns:p14="http://schemas.microsoft.com/office/powerpoint/2010/main" val="4071440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100" b="0" i="0" u="none" strike="noStrike" cap="none" dirty="0">
                <a:solidFill>
                  <a:srgbClr val="000000"/>
                </a:solidFill>
                <a:effectLst/>
                <a:latin typeface="Arial"/>
                <a:ea typeface="Arial"/>
                <a:cs typeface="Arial"/>
                <a:sym typeface="Arial"/>
              </a:rPr>
              <a:t>Warna merah – abu – pink adalah cluster</a:t>
            </a:r>
          </a:p>
          <a:p>
            <a:pPr marL="0" lvl="0" indent="0" algn="l" rtl="0">
              <a:spcBef>
                <a:spcPts val="0"/>
              </a:spcBef>
              <a:spcAft>
                <a:spcPts val="0"/>
              </a:spcAft>
              <a:buNone/>
            </a:pPr>
            <a:endParaRPr lang="id-ID"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dirty="0"/>
              <a:t>Dari hasil perancangan peta tersebut masih diperoleh beberapa titik yang berasal dari luar Indonesia, hal itu disebabkan karena pada awal </a:t>
            </a:r>
            <a:r>
              <a:rPr lang="id-ID" i="1" dirty="0"/>
              <a:t>scraping </a:t>
            </a:r>
            <a:r>
              <a:rPr lang="id-ID" dirty="0"/>
              <a:t>data batasan yang digunakan adalah Bahasa Indonesia. Jadi, titik-titik tersebut menunjukkan tetap berbahasa Indonesia, namun berada di luar wilayah Negara Republik Indonesia</a:t>
            </a:r>
            <a:endParaRPr lang="en-ID" sz="800" dirty="0"/>
          </a:p>
        </p:txBody>
      </p:sp>
    </p:spTree>
    <p:extLst>
      <p:ext uri="{BB962C8B-B14F-4D97-AF65-F5344CB8AC3E}">
        <p14:creationId xmlns:p14="http://schemas.microsoft.com/office/powerpoint/2010/main" val="1579727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1733404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3299158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25400833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16704357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800" dirty="0"/>
              <a:t>Hasil terbaik yang diperoleh dari hasil analisis ini adalah clustering OPTICS dengan nilai coeff 0,65</a:t>
            </a:r>
            <a:endParaRPr lang="en-ID" sz="800" dirty="0"/>
          </a:p>
        </p:txBody>
      </p:sp>
    </p:spTree>
    <p:extLst>
      <p:ext uri="{BB962C8B-B14F-4D97-AF65-F5344CB8AC3E}">
        <p14:creationId xmlns:p14="http://schemas.microsoft.com/office/powerpoint/2010/main" val="10211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acfaf834a3_0_24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acfaf834a3_0_24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742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15244546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1052360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sz="800" dirty="0"/>
          </a:p>
        </p:txBody>
      </p:sp>
    </p:spTree>
    <p:extLst>
      <p:ext uri="{BB962C8B-B14F-4D97-AF65-F5344CB8AC3E}">
        <p14:creationId xmlns:p14="http://schemas.microsoft.com/office/powerpoint/2010/main" val="22159985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800" dirty="0"/>
              <a:t>Hasil terbaik yang diperoleh dari hasil analisis ini adalah clustering OPTICS dengan nilai coeff 0,65</a:t>
            </a:r>
            <a:endParaRPr lang="en-ID" sz="800" dirty="0"/>
          </a:p>
        </p:txBody>
      </p:sp>
    </p:spTree>
    <p:extLst>
      <p:ext uri="{BB962C8B-B14F-4D97-AF65-F5344CB8AC3E}">
        <p14:creationId xmlns:p14="http://schemas.microsoft.com/office/powerpoint/2010/main" val="3324288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800" dirty="0"/>
              <a:t>Hasil terbaik yang diperoleh dari hasil analisis ini adalah clustering OPTICS dengan nilai coeff 0,65</a:t>
            </a:r>
            <a:endParaRPr lang="en-ID" sz="800" dirty="0"/>
          </a:p>
        </p:txBody>
      </p:sp>
    </p:spTree>
    <p:extLst>
      <p:ext uri="{BB962C8B-B14F-4D97-AF65-F5344CB8AC3E}">
        <p14:creationId xmlns:p14="http://schemas.microsoft.com/office/powerpoint/2010/main" val="2580692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41465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52359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8525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5"/>
        <p:cNvGrpSpPr/>
        <p:nvPr/>
      </p:nvGrpSpPr>
      <p:grpSpPr>
        <a:xfrm>
          <a:off x="0" y="0"/>
          <a:ext cx="0" cy="0"/>
          <a:chOff x="0" y="0"/>
          <a:chExt cx="0" cy="0"/>
        </a:xfrm>
      </p:grpSpPr>
      <p:sp>
        <p:nvSpPr>
          <p:cNvPr id="4226" name="Google Shape;4226;ga338d93e1e_0_2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7" name="Google Shape;4227;ga338d93e1e_0_2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sz="1100" b="1" i="0" u="none" strike="noStrike" cap="none" dirty="0">
                <a:solidFill>
                  <a:srgbClr val="000000"/>
                </a:solidFill>
                <a:effectLst/>
                <a:latin typeface="Arial"/>
                <a:ea typeface="Arial"/>
                <a:cs typeface="Arial"/>
                <a:sym typeface="Arial"/>
              </a:rPr>
              <a:t>REST</a:t>
            </a:r>
            <a:r>
              <a:rPr lang="en-ID" sz="1100" b="0" i="0" u="none" strike="noStrike" cap="none" dirty="0">
                <a:solidFill>
                  <a:srgbClr val="000000"/>
                </a:solidFill>
                <a:effectLst/>
                <a:latin typeface="Arial"/>
                <a:ea typeface="Arial"/>
                <a:cs typeface="Arial"/>
                <a:sym typeface="Arial"/>
              </a:rPr>
              <a:t> adalah gaya dalam mengembangkan sistem yang dapat melakukan komunikasi yang fleksibel dan menampilkan informasi lintas web dengan menyediakan struktur yang diperlukan untuk mengembangkan komponen yang memiliki tujuan umum secara mudah.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sz="1100" b="1" i="0" u="none" strike="noStrike" cap="none" dirty="0">
                <a:solidFill>
                  <a:srgbClr val="000000"/>
                </a:solidFill>
                <a:effectLst/>
                <a:latin typeface="Arial"/>
                <a:ea typeface="Arial"/>
                <a:cs typeface="Arial"/>
                <a:sym typeface="Arial"/>
              </a:rPr>
              <a:t>API : </a:t>
            </a:r>
            <a:r>
              <a:rPr lang="en-ID" sz="1100" b="0" i="1" u="none" strike="noStrike" cap="none" dirty="0">
                <a:solidFill>
                  <a:srgbClr val="000000"/>
                </a:solidFill>
                <a:effectLst/>
                <a:latin typeface="Arial"/>
                <a:ea typeface="Arial"/>
                <a:cs typeface="Arial"/>
                <a:sym typeface="Arial"/>
              </a:rPr>
              <a:t>Application Programming Interface </a:t>
            </a:r>
            <a:endParaRPr lang="en-ID"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86511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9074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acfaf834a3_0_2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acfaf834a3_0_2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62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74538" y="2044691"/>
            <a:ext cx="11856973" cy="3949123"/>
            <a:chOff x="-1895475" y="2684875"/>
            <a:chExt cx="9813750" cy="3268600"/>
          </a:xfrm>
        </p:grpSpPr>
        <p:sp>
          <p:nvSpPr>
            <p:cNvPr id="10" name="Google Shape;10;p2"/>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8424000" y="3326100"/>
            <a:ext cx="365800" cy="1454000"/>
            <a:chOff x="6860300" y="2466325"/>
            <a:chExt cx="365800" cy="1454000"/>
          </a:xfrm>
        </p:grpSpPr>
        <p:sp>
          <p:nvSpPr>
            <p:cNvPr id="45" name="Google Shape;45;p2"/>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2"/>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2"/>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2"/>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2"/>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2"/>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1" name="Google Shape;51;p2"/>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2" name="Google Shape;52;p2"/>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3" name="Google Shape;53;p2"/>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4" name="Google Shape;54;p2"/>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5" name="Google Shape;55;p2"/>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6" name="Google Shape;56;p2"/>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7" name="Google Shape;57;p2"/>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8" name="Google Shape;58;p2"/>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 name="Google Shape;59;p2"/>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 name="Google Shape;60;p2"/>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1" name="Google Shape;61;p2"/>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2" name="Google Shape;62;p2"/>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3" name="Google Shape;63;p2"/>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4" name="Google Shape;64;p2"/>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5" name="Google Shape;65;p2"/>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6" name="Google Shape;66;p2"/>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2"/>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2"/>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 name="Google Shape;69;p2"/>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2"/>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2"/>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2"/>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2"/>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 name="Google Shape;74;p2"/>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2"/>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2"/>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2"/>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8" name="Google Shape;78;p2"/>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9" name="Google Shape;79;p2"/>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0" name="Google Shape;80;p2"/>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1" name="Google Shape;81;p2"/>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2" name="Google Shape;82;p2"/>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3" name="Google Shape;83;p2"/>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4" name="Google Shape;84;p2"/>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5" name="Google Shape;85;p2"/>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6" name="Google Shape;86;p2"/>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 name="Google Shape;87;p2"/>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8" name="Google Shape;88;p2"/>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 name="Google Shape;89;p2"/>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0" name="Google Shape;90;p2"/>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1" name="Google Shape;91;p2"/>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2" name="Google Shape;92;p2"/>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3" name="Google Shape;93;p2"/>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4" name="Google Shape;94;p2"/>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5" name="Google Shape;95;p2"/>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6" name="Google Shape;96;p2"/>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97" name="Google Shape;97;p2"/>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98" name="Google Shape;98;p2"/>
          <p:cNvGrpSpPr/>
          <p:nvPr/>
        </p:nvGrpSpPr>
        <p:grpSpPr>
          <a:xfrm>
            <a:off x="1871175" y="300775"/>
            <a:ext cx="3325675" cy="12000"/>
            <a:chOff x="4016850" y="529025"/>
            <a:chExt cx="3325675" cy="12000"/>
          </a:xfrm>
        </p:grpSpPr>
        <p:sp>
          <p:nvSpPr>
            <p:cNvPr id="99" name="Google Shape;99;p2"/>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0" name="Google Shape;100;p2"/>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1" name="Google Shape;101;p2"/>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02" name="Google Shape;102;p2"/>
          <p:cNvGrpSpPr/>
          <p:nvPr/>
        </p:nvGrpSpPr>
        <p:grpSpPr>
          <a:xfrm>
            <a:off x="130100" y="181009"/>
            <a:ext cx="8839635" cy="4877855"/>
            <a:chOff x="3723896" y="3186300"/>
            <a:chExt cx="3393204" cy="1872425"/>
          </a:xfrm>
        </p:grpSpPr>
        <p:sp>
          <p:nvSpPr>
            <p:cNvPr id="103" name="Google Shape;103;p2"/>
            <p:cNvSpPr/>
            <p:nvPr/>
          </p:nvSpPr>
          <p:spPr>
            <a:xfrm>
              <a:off x="4826575"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033680" y="4229601"/>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513208" y="4909855"/>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887645" y="3264075"/>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055078"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2"/>
          <p:cNvSpPr txBox="1">
            <a:spLocks noGrp="1"/>
          </p:cNvSpPr>
          <p:nvPr>
            <p:ph type="ctrTitle"/>
          </p:nvPr>
        </p:nvSpPr>
        <p:spPr>
          <a:xfrm>
            <a:off x="720000" y="885175"/>
            <a:ext cx="3852000" cy="2643300"/>
          </a:xfrm>
          <a:prstGeom prst="rect">
            <a:avLst/>
          </a:prstGeom>
        </p:spPr>
        <p:txBody>
          <a:bodyPr spcFirstLastPara="1" wrap="square" lIns="0" tIns="0" rIns="0" bIns="0" anchor="ctr"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3" name="Google Shape;113;p2"/>
          <p:cNvSpPr txBox="1">
            <a:spLocks noGrp="1"/>
          </p:cNvSpPr>
          <p:nvPr>
            <p:ph type="subTitle" idx="1"/>
          </p:nvPr>
        </p:nvSpPr>
        <p:spPr>
          <a:xfrm>
            <a:off x="720000" y="3528450"/>
            <a:ext cx="3852000" cy="7299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grpSp>
        <p:nvGrpSpPr>
          <p:cNvPr id="115" name="Google Shape;115;p3"/>
          <p:cNvGrpSpPr/>
          <p:nvPr/>
        </p:nvGrpSpPr>
        <p:grpSpPr>
          <a:xfrm rot="10800000">
            <a:off x="-1043488" y="2202143"/>
            <a:ext cx="11856973" cy="3949123"/>
            <a:chOff x="-1895475" y="2684875"/>
            <a:chExt cx="9813750" cy="3268600"/>
          </a:xfrm>
        </p:grpSpPr>
        <p:sp>
          <p:nvSpPr>
            <p:cNvPr id="116" name="Google Shape;116;p3"/>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3"/>
          <p:cNvGrpSpPr/>
          <p:nvPr/>
        </p:nvGrpSpPr>
        <p:grpSpPr>
          <a:xfrm>
            <a:off x="380450" y="3097413"/>
            <a:ext cx="2870775" cy="1500388"/>
            <a:chOff x="380450" y="3097413"/>
            <a:chExt cx="2870775" cy="1500388"/>
          </a:xfrm>
        </p:grpSpPr>
        <p:grpSp>
          <p:nvGrpSpPr>
            <p:cNvPr id="151" name="Google Shape;151;p3"/>
            <p:cNvGrpSpPr/>
            <p:nvPr/>
          </p:nvGrpSpPr>
          <p:grpSpPr>
            <a:xfrm flipH="1">
              <a:off x="1003325" y="3435363"/>
              <a:ext cx="2247900" cy="1162438"/>
              <a:chOff x="6722300" y="92425"/>
              <a:chExt cx="2247900" cy="1162438"/>
            </a:xfrm>
          </p:grpSpPr>
          <p:sp>
            <p:nvSpPr>
              <p:cNvPr id="152" name="Google Shape;152;p3"/>
              <p:cNvSpPr/>
              <p:nvPr/>
            </p:nvSpPr>
            <p:spPr>
              <a:xfrm>
                <a:off x="7710875" y="1033700"/>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813525" y="924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782100" y="15757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08100" y="75945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331550" y="535225"/>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931800" y="695300"/>
                <a:ext cx="38400" cy="3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722300" y="1000163"/>
                <a:ext cx="254700" cy="254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3"/>
            <p:cNvSpPr/>
            <p:nvPr/>
          </p:nvSpPr>
          <p:spPr>
            <a:xfrm flipH="1">
              <a:off x="380450" y="3576550"/>
              <a:ext cx="254700" cy="254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flipH="1">
              <a:off x="1802425" y="3097413"/>
              <a:ext cx="78000" cy="7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3"/>
          <p:cNvSpPr/>
          <p:nvPr/>
        </p:nvSpPr>
        <p:spPr>
          <a:xfrm rot="10800000" flipH="1">
            <a:off x="-686835" y="-945144"/>
            <a:ext cx="1971290" cy="1972032"/>
          </a:xfrm>
          <a:custGeom>
            <a:avLst/>
            <a:gdLst/>
            <a:ahLst/>
            <a:cxnLst/>
            <a:rect l="l" t="t" r="r" b="b"/>
            <a:pathLst>
              <a:path w="61059" h="61082" extrusionOk="0">
                <a:moveTo>
                  <a:pt x="30541" y="1"/>
                </a:moveTo>
                <a:cubicBezTo>
                  <a:pt x="13673" y="1"/>
                  <a:pt x="1" y="13673"/>
                  <a:pt x="1" y="30541"/>
                </a:cubicBezTo>
                <a:cubicBezTo>
                  <a:pt x="1" y="47409"/>
                  <a:pt x="13673" y="61081"/>
                  <a:pt x="30541" y="61081"/>
                </a:cubicBezTo>
                <a:cubicBezTo>
                  <a:pt x="47386" y="61081"/>
                  <a:pt x="61058" y="47409"/>
                  <a:pt x="61058" y="30541"/>
                </a:cubicBezTo>
                <a:cubicBezTo>
                  <a:pt x="61058" y="13673"/>
                  <a:pt x="47386" y="1"/>
                  <a:pt x="30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3"/>
          <p:cNvGrpSpPr/>
          <p:nvPr/>
        </p:nvGrpSpPr>
        <p:grpSpPr>
          <a:xfrm>
            <a:off x="719989" y="349919"/>
            <a:ext cx="1194822" cy="399922"/>
            <a:chOff x="8432675" y="2101675"/>
            <a:chExt cx="567800" cy="190050"/>
          </a:xfrm>
        </p:grpSpPr>
        <p:sp>
          <p:nvSpPr>
            <p:cNvPr id="163" name="Google Shape;163;p3"/>
            <p:cNvSpPr/>
            <p:nvPr/>
          </p:nvSpPr>
          <p:spPr>
            <a:xfrm>
              <a:off x="855195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56165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571350"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5816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591325"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86015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611300" y="210852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8621550" y="2115950"/>
              <a:ext cx="2875" cy="22850"/>
            </a:xfrm>
            <a:custGeom>
              <a:avLst/>
              <a:gdLst/>
              <a:ahLst/>
              <a:cxnLst/>
              <a:rect l="l" t="t" r="r" b="b"/>
              <a:pathLst>
                <a:path w="115"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6312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640950" y="211367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65122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66092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671200" y="2111375"/>
              <a:ext cx="2875" cy="30850"/>
            </a:xfrm>
            <a:custGeom>
              <a:avLst/>
              <a:gdLst/>
              <a:ahLst/>
              <a:cxnLst/>
              <a:rect l="l" t="t" r="r" b="b"/>
              <a:pathLst>
                <a:path w="115" h="1234" extrusionOk="0">
                  <a:moveTo>
                    <a:pt x="1" y="1"/>
                  </a:moveTo>
                  <a:lnTo>
                    <a:pt x="1" y="1234"/>
                  </a:lnTo>
                  <a:lnTo>
                    <a:pt x="115" y="123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6809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690600" y="2108525"/>
              <a:ext cx="3450" cy="35425"/>
            </a:xfrm>
            <a:custGeom>
              <a:avLst/>
              <a:gdLst/>
              <a:ahLst/>
              <a:cxnLst/>
              <a:rect l="l" t="t" r="r" b="b"/>
              <a:pathLst>
                <a:path w="138" h="1417" extrusionOk="0">
                  <a:moveTo>
                    <a:pt x="1" y="1"/>
                  </a:moveTo>
                  <a:lnTo>
                    <a:pt x="1" y="1416"/>
                  </a:lnTo>
                  <a:lnTo>
                    <a:pt x="138" y="1416"/>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70087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71057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720850"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7305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740825" y="2113675"/>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754525" y="211137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764225"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774500" y="2111375"/>
              <a:ext cx="2875" cy="30850"/>
            </a:xfrm>
            <a:custGeom>
              <a:avLst/>
              <a:gdLst/>
              <a:ahLst/>
              <a:cxnLst/>
              <a:rect l="l" t="t" r="r" b="b"/>
              <a:pathLst>
                <a:path w="115" h="1234" extrusionOk="0">
                  <a:moveTo>
                    <a:pt x="0" y="1"/>
                  </a:moveTo>
                  <a:lnTo>
                    <a:pt x="0" y="1234"/>
                  </a:lnTo>
                  <a:lnTo>
                    <a:pt x="114" y="123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784200" y="2101675"/>
              <a:ext cx="4575" cy="46825"/>
            </a:xfrm>
            <a:custGeom>
              <a:avLst/>
              <a:gdLst/>
              <a:ahLst/>
              <a:cxnLst/>
              <a:rect l="l" t="t" r="r" b="b"/>
              <a:pathLst>
                <a:path w="183" h="1873" extrusionOk="0">
                  <a:moveTo>
                    <a:pt x="0" y="1"/>
                  </a:moveTo>
                  <a:lnTo>
                    <a:pt x="0"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793900" y="2108525"/>
              <a:ext cx="3450" cy="35425"/>
            </a:xfrm>
            <a:custGeom>
              <a:avLst/>
              <a:gdLst/>
              <a:ahLst/>
              <a:cxnLst/>
              <a:rect l="l" t="t" r="r" b="b"/>
              <a:pathLst>
                <a:path w="138" h="1417" extrusionOk="0">
                  <a:moveTo>
                    <a:pt x="0" y="1"/>
                  </a:moveTo>
                  <a:lnTo>
                    <a:pt x="0" y="1416"/>
                  </a:lnTo>
                  <a:lnTo>
                    <a:pt x="137" y="1416"/>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88041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813850" y="2108525"/>
              <a:ext cx="4600" cy="34275"/>
            </a:xfrm>
            <a:custGeom>
              <a:avLst/>
              <a:gdLst/>
              <a:ahLst/>
              <a:cxnLst/>
              <a:rect l="l" t="t" r="r" b="b"/>
              <a:pathLst>
                <a:path w="184" h="1371" extrusionOk="0">
                  <a:moveTo>
                    <a:pt x="1" y="1"/>
                  </a:moveTo>
                  <a:lnTo>
                    <a:pt x="1" y="1370"/>
                  </a:lnTo>
                  <a:lnTo>
                    <a:pt x="184" y="1370"/>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824125"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833825"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844100" y="2113675"/>
              <a:ext cx="2875" cy="25700"/>
            </a:xfrm>
            <a:custGeom>
              <a:avLst/>
              <a:gdLst/>
              <a:ahLst/>
              <a:cxnLst/>
              <a:rect l="l" t="t" r="r" b="b"/>
              <a:pathLst>
                <a:path w="115" h="1028" extrusionOk="0">
                  <a:moveTo>
                    <a:pt x="1" y="0"/>
                  </a:moveTo>
                  <a:lnTo>
                    <a:pt x="1"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853800"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863500"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8873775" y="211137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883475" y="2101675"/>
              <a:ext cx="4600" cy="46825"/>
            </a:xfrm>
            <a:custGeom>
              <a:avLst/>
              <a:gdLst/>
              <a:ahLst/>
              <a:cxnLst/>
              <a:rect l="l" t="t" r="r" b="b"/>
              <a:pathLst>
                <a:path w="184" h="1873" extrusionOk="0">
                  <a:moveTo>
                    <a:pt x="1" y="1"/>
                  </a:moveTo>
                  <a:lnTo>
                    <a:pt x="1" y="1873"/>
                  </a:lnTo>
                  <a:lnTo>
                    <a:pt x="183" y="187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893750" y="2108525"/>
              <a:ext cx="2875" cy="35425"/>
            </a:xfrm>
            <a:custGeom>
              <a:avLst/>
              <a:gdLst/>
              <a:ahLst/>
              <a:cxnLst/>
              <a:rect l="l" t="t" r="r" b="b"/>
              <a:pathLst>
                <a:path w="115" h="1417" extrusionOk="0">
                  <a:moveTo>
                    <a:pt x="1" y="1"/>
                  </a:moveTo>
                  <a:lnTo>
                    <a:pt x="1" y="1416"/>
                  </a:lnTo>
                  <a:lnTo>
                    <a:pt x="115" y="1416"/>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903450" y="2115950"/>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913150" y="210852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923425" y="2115950"/>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933125" y="2108525"/>
              <a:ext cx="4600" cy="34275"/>
            </a:xfrm>
            <a:custGeom>
              <a:avLst/>
              <a:gdLst/>
              <a:ahLst/>
              <a:cxnLst/>
              <a:rect l="l" t="t" r="r" b="b"/>
              <a:pathLst>
                <a:path w="184"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8943400" y="211367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8605575"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8615275"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8625550" y="215875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8635250" y="2148475"/>
              <a:ext cx="4600" cy="46825"/>
            </a:xfrm>
            <a:custGeom>
              <a:avLst/>
              <a:gdLst/>
              <a:ahLst/>
              <a:cxnLst/>
              <a:rect l="l" t="t" r="r" b="b"/>
              <a:pathLst>
                <a:path w="184" h="1873" extrusionOk="0">
                  <a:moveTo>
                    <a:pt x="1" y="1"/>
                  </a:moveTo>
                  <a:lnTo>
                    <a:pt x="1"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8645525" y="2155900"/>
              <a:ext cx="2875" cy="34825"/>
            </a:xfrm>
            <a:custGeom>
              <a:avLst/>
              <a:gdLst/>
              <a:ahLst/>
              <a:cxnLst/>
              <a:rect l="l" t="t" r="r" b="b"/>
              <a:pathLst>
                <a:path w="115" h="1393" extrusionOk="0">
                  <a:moveTo>
                    <a:pt x="1" y="0"/>
                  </a:moveTo>
                  <a:lnTo>
                    <a:pt x="1" y="1393"/>
                  </a:lnTo>
                  <a:lnTo>
                    <a:pt x="115" y="139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655225" y="216275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8664925" y="2155325"/>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6752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684900" y="2155325"/>
              <a:ext cx="4600" cy="34825"/>
            </a:xfrm>
            <a:custGeom>
              <a:avLst/>
              <a:gdLst/>
              <a:ahLst/>
              <a:cxnLst/>
              <a:rect l="l" t="t" r="r" b="b"/>
              <a:pathLst>
                <a:path w="184"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695175"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70487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1515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7248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734550"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744825"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754525"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764800" y="2155325"/>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8774500"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8784200"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794450"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8888050" y="2155325"/>
              <a:ext cx="4025" cy="34825"/>
            </a:xfrm>
            <a:custGeom>
              <a:avLst/>
              <a:gdLst/>
              <a:ahLst/>
              <a:cxnLst/>
              <a:rect l="l" t="t" r="r" b="b"/>
              <a:pathLst>
                <a:path w="161"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8897750" y="216102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8907450"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8917725" y="2148475"/>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8927425" y="215875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8937700" y="2148475"/>
              <a:ext cx="4000" cy="46825"/>
            </a:xfrm>
            <a:custGeom>
              <a:avLst/>
              <a:gdLst/>
              <a:ahLst/>
              <a:cxnLst/>
              <a:rect l="l" t="t" r="r" b="b"/>
              <a:pathLst>
                <a:path w="160"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947400" y="2155900"/>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957100" y="216275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967375" y="2155325"/>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977075" y="2162750"/>
              <a:ext cx="3425" cy="22850"/>
            </a:xfrm>
            <a:custGeom>
              <a:avLst/>
              <a:gdLst/>
              <a:ahLst/>
              <a:cxnLst/>
              <a:rect l="l" t="t" r="r" b="b"/>
              <a:pathLst>
                <a:path w="137"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987325" y="2155325"/>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8997025" y="216102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8432675" y="2208400"/>
              <a:ext cx="2875" cy="30275"/>
            </a:xfrm>
            <a:custGeom>
              <a:avLst/>
              <a:gdLst/>
              <a:ahLst/>
              <a:cxnLst/>
              <a:rect l="l" t="t" r="r" b="b"/>
              <a:pathLst>
                <a:path w="115" h="1211" extrusionOk="0">
                  <a:moveTo>
                    <a:pt x="1" y="0"/>
                  </a:moveTo>
                  <a:lnTo>
                    <a:pt x="1" y="1210"/>
                  </a:lnTo>
                  <a:lnTo>
                    <a:pt x="115" y="121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44237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45207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84623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8472050" y="2205550"/>
              <a:ext cx="3450" cy="34825"/>
            </a:xfrm>
            <a:custGeom>
              <a:avLst/>
              <a:gdLst/>
              <a:ahLst/>
              <a:cxnLst/>
              <a:rect l="l" t="t" r="r" b="b"/>
              <a:pathLst>
                <a:path w="138" h="1393" extrusionOk="0">
                  <a:moveTo>
                    <a:pt x="1" y="0"/>
                  </a:moveTo>
                  <a:lnTo>
                    <a:pt x="1" y="1392"/>
                  </a:lnTo>
                  <a:lnTo>
                    <a:pt x="138" y="1392"/>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84823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8492025"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502300" y="2212400"/>
              <a:ext cx="2875" cy="22850"/>
            </a:xfrm>
            <a:custGeom>
              <a:avLst/>
              <a:gdLst/>
              <a:ahLst/>
              <a:cxnLst/>
              <a:rect l="l" t="t" r="r" b="b"/>
              <a:pathLst>
                <a:path w="115" h="914" extrusionOk="0">
                  <a:moveTo>
                    <a:pt x="0" y="0"/>
                  </a:moveTo>
                  <a:lnTo>
                    <a:pt x="0"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5120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8521700" y="2210675"/>
              <a:ext cx="3450" cy="25700"/>
            </a:xfrm>
            <a:custGeom>
              <a:avLst/>
              <a:gdLst/>
              <a:ahLst/>
              <a:cxnLst/>
              <a:rect l="l" t="t" r="r" b="b"/>
              <a:pathLst>
                <a:path w="138" h="1028" extrusionOk="0">
                  <a:moveTo>
                    <a:pt x="0" y="1"/>
                  </a:moveTo>
                  <a:lnTo>
                    <a:pt x="0" y="1028"/>
                  </a:lnTo>
                  <a:lnTo>
                    <a:pt x="137" y="1028"/>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53197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54167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5519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5616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571925" y="2205550"/>
              <a:ext cx="2875" cy="34825"/>
            </a:xfrm>
            <a:custGeom>
              <a:avLst/>
              <a:gdLst/>
              <a:ahLst/>
              <a:cxnLst/>
              <a:rect l="l" t="t" r="r" b="b"/>
              <a:pathLst>
                <a:path w="115" h="1393" extrusionOk="0">
                  <a:moveTo>
                    <a:pt x="0" y="0"/>
                  </a:moveTo>
                  <a:lnTo>
                    <a:pt x="0" y="1392"/>
                  </a:lnTo>
                  <a:lnTo>
                    <a:pt x="114" y="1392"/>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858162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59132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601575"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611300"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8621550" y="2210675"/>
              <a:ext cx="2875" cy="25700"/>
            </a:xfrm>
            <a:custGeom>
              <a:avLst/>
              <a:gdLst/>
              <a:ahLst/>
              <a:cxnLst/>
              <a:rect l="l" t="t" r="r" b="b"/>
              <a:pathLst>
                <a:path w="115" h="1028" extrusionOk="0">
                  <a:moveTo>
                    <a:pt x="1" y="1"/>
                  </a:moveTo>
                  <a:lnTo>
                    <a:pt x="1" y="1028"/>
                  </a:lnTo>
                  <a:lnTo>
                    <a:pt x="115" y="1028"/>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8635250"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8644950"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655225" y="2208400"/>
              <a:ext cx="3450" cy="30275"/>
            </a:xfrm>
            <a:custGeom>
              <a:avLst/>
              <a:gdLst/>
              <a:ahLst/>
              <a:cxnLst/>
              <a:rect l="l" t="t" r="r" b="b"/>
              <a:pathLst>
                <a:path w="138" h="1211"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8664925" y="2198125"/>
              <a:ext cx="4600" cy="46825"/>
            </a:xfrm>
            <a:custGeom>
              <a:avLst/>
              <a:gdLst/>
              <a:ahLst/>
              <a:cxnLst/>
              <a:rect l="l" t="t" r="r" b="b"/>
              <a:pathLst>
                <a:path w="184" h="1873"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8675200" y="2205550"/>
              <a:ext cx="2875" cy="34825"/>
            </a:xfrm>
            <a:custGeom>
              <a:avLst/>
              <a:gdLst/>
              <a:ahLst/>
              <a:cxnLst/>
              <a:rect l="l" t="t" r="r" b="b"/>
              <a:pathLst>
                <a:path w="115" h="1393" extrusionOk="0">
                  <a:moveTo>
                    <a:pt x="0" y="0"/>
                  </a:moveTo>
                  <a:lnTo>
                    <a:pt x="0" y="1392"/>
                  </a:lnTo>
                  <a:lnTo>
                    <a:pt x="115" y="1392"/>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86849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694600" y="2204975"/>
              <a:ext cx="4600" cy="34825"/>
            </a:xfrm>
            <a:custGeom>
              <a:avLst/>
              <a:gdLst/>
              <a:ahLst/>
              <a:cxnLst/>
              <a:rect l="l" t="t" r="r" b="b"/>
              <a:pathLst>
                <a:path w="184" h="1393" extrusionOk="0">
                  <a:moveTo>
                    <a:pt x="1" y="0"/>
                  </a:moveTo>
                  <a:lnTo>
                    <a:pt x="1"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8704875"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714575" y="2204975"/>
              <a:ext cx="4575" cy="34825"/>
            </a:xfrm>
            <a:custGeom>
              <a:avLst/>
              <a:gdLst/>
              <a:ahLst/>
              <a:cxnLst/>
              <a:rect l="l" t="t" r="r" b="b"/>
              <a:pathLst>
                <a:path w="183" h="1393" extrusionOk="0">
                  <a:moveTo>
                    <a:pt x="0" y="0"/>
                  </a:moveTo>
                  <a:lnTo>
                    <a:pt x="0" y="1393"/>
                  </a:lnTo>
                  <a:lnTo>
                    <a:pt x="183" y="1393"/>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724850" y="2210675"/>
              <a:ext cx="2875" cy="25700"/>
            </a:xfrm>
            <a:custGeom>
              <a:avLst/>
              <a:gdLst/>
              <a:ahLst/>
              <a:cxnLst/>
              <a:rect l="l" t="t" r="r" b="b"/>
              <a:pathLst>
                <a:path w="115" h="1028" extrusionOk="0">
                  <a:moveTo>
                    <a:pt x="0" y="1"/>
                  </a:moveTo>
                  <a:lnTo>
                    <a:pt x="0" y="1028"/>
                  </a:lnTo>
                  <a:lnTo>
                    <a:pt x="114" y="1028"/>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734550"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8744250"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754525" y="2208400"/>
              <a:ext cx="3450" cy="30275"/>
            </a:xfrm>
            <a:custGeom>
              <a:avLst/>
              <a:gdLst/>
              <a:ahLst/>
              <a:cxnLst/>
              <a:rect l="l" t="t" r="r" b="b"/>
              <a:pathLst>
                <a:path w="138" h="1211"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8764225" y="2198125"/>
              <a:ext cx="4575" cy="46825"/>
            </a:xfrm>
            <a:custGeom>
              <a:avLst/>
              <a:gdLst/>
              <a:ahLst/>
              <a:cxnLst/>
              <a:rect l="l" t="t" r="r" b="b"/>
              <a:pathLst>
                <a:path w="183" h="1873"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774500" y="2205550"/>
              <a:ext cx="3425" cy="34825"/>
            </a:xfrm>
            <a:custGeom>
              <a:avLst/>
              <a:gdLst/>
              <a:ahLst/>
              <a:cxnLst/>
              <a:rect l="l" t="t" r="r" b="b"/>
              <a:pathLst>
                <a:path w="137" h="1393" extrusionOk="0">
                  <a:moveTo>
                    <a:pt x="0" y="0"/>
                  </a:moveTo>
                  <a:lnTo>
                    <a:pt x="0" y="1392"/>
                  </a:lnTo>
                  <a:lnTo>
                    <a:pt x="137" y="1392"/>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8784200" y="2212400"/>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794450" y="2204975"/>
              <a:ext cx="4025" cy="34825"/>
            </a:xfrm>
            <a:custGeom>
              <a:avLst/>
              <a:gdLst/>
              <a:ahLst/>
              <a:cxnLst/>
              <a:rect l="l" t="t" r="r" b="b"/>
              <a:pathLst>
                <a:path w="161" h="1393" extrusionOk="0">
                  <a:moveTo>
                    <a:pt x="1" y="0"/>
                  </a:moveTo>
                  <a:lnTo>
                    <a:pt x="1" y="1393"/>
                  </a:lnTo>
                  <a:lnTo>
                    <a:pt x="161" y="1393"/>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8804150" y="2212400"/>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8813850" y="2204975"/>
              <a:ext cx="4600" cy="34825"/>
            </a:xfrm>
            <a:custGeom>
              <a:avLst/>
              <a:gdLst/>
              <a:ahLst/>
              <a:cxnLst/>
              <a:rect l="l" t="t" r="r" b="b"/>
              <a:pathLst>
                <a:path w="184" h="1393" extrusionOk="0">
                  <a:moveTo>
                    <a:pt x="1" y="0"/>
                  </a:moveTo>
                  <a:lnTo>
                    <a:pt x="1" y="1393"/>
                  </a:lnTo>
                  <a:lnTo>
                    <a:pt x="184" y="1393"/>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8824125" y="2210675"/>
              <a:ext cx="3450" cy="25700"/>
            </a:xfrm>
            <a:custGeom>
              <a:avLst/>
              <a:gdLst/>
              <a:ahLst/>
              <a:cxnLst/>
              <a:rect l="l" t="t" r="r" b="b"/>
              <a:pathLst>
                <a:path w="138" h="1028" extrusionOk="0">
                  <a:moveTo>
                    <a:pt x="1" y="1"/>
                  </a:moveTo>
                  <a:lnTo>
                    <a:pt x="1" y="1028"/>
                  </a:lnTo>
                  <a:lnTo>
                    <a:pt x="138" y="1028"/>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8828125" y="2251200"/>
              <a:ext cx="2875" cy="30825"/>
            </a:xfrm>
            <a:custGeom>
              <a:avLst/>
              <a:gdLst/>
              <a:ahLst/>
              <a:cxnLst/>
              <a:rect l="l" t="t" r="r" b="b"/>
              <a:pathLst>
                <a:path w="115" h="1233" extrusionOk="0">
                  <a:moveTo>
                    <a:pt x="1" y="0"/>
                  </a:moveTo>
                  <a:lnTo>
                    <a:pt x="1" y="1233"/>
                  </a:lnTo>
                  <a:lnTo>
                    <a:pt x="115" y="123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8816725"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808150" y="2251200"/>
              <a:ext cx="3450" cy="30825"/>
            </a:xfrm>
            <a:custGeom>
              <a:avLst/>
              <a:gdLst/>
              <a:ahLst/>
              <a:cxnLst/>
              <a:rect l="l" t="t" r="r" b="b"/>
              <a:pathLst>
                <a:path w="138" h="1233" extrusionOk="0">
                  <a:moveTo>
                    <a:pt x="1" y="0"/>
                  </a:moveTo>
                  <a:lnTo>
                    <a:pt x="1" y="1233"/>
                  </a:lnTo>
                  <a:lnTo>
                    <a:pt x="138" y="123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8796750" y="2245475"/>
              <a:ext cx="4575" cy="46250"/>
            </a:xfrm>
            <a:custGeom>
              <a:avLst/>
              <a:gdLst/>
              <a:ahLst/>
              <a:cxnLst/>
              <a:rect l="l" t="t" r="r" b="b"/>
              <a:pathLst>
                <a:path w="183" h="1850" extrusionOk="0">
                  <a:moveTo>
                    <a:pt x="0" y="1"/>
                  </a:moveTo>
                  <a:lnTo>
                    <a:pt x="0"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8788175" y="2250050"/>
              <a:ext cx="3450" cy="34825"/>
            </a:xfrm>
            <a:custGeom>
              <a:avLst/>
              <a:gdLst/>
              <a:ahLst/>
              <a:cxnLst/>
              <a:rect l="l" t="t" r="r" b="b"/>
              <a:pathLst>
                <a:path w="138" h="1393"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777925" y="2255175"/>
              <a:ext cx="3425" cy="22850"/>
            </a:xfrm>
            <a:custGeom>
              <a:avLst/>
              <a:gdLst/>
              <a:ahLst/>
              <a:cxnLst/>
              <a:rect l="l" t="t" r="r" b="b"/>
              <a:pathLst>
                <a:path w="137"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767075" y="2250625"/>
              <a:ext cx="4575" cy="34250"/>
            </a:xfrm>
            <a:custGeom>
              <a:avLst/>
              <a:gdLst/>
              <a:ahLst/>
              <a:cxnLst/>
              <a:rect l="l" t="t" r="r" b="b"/>
              <a:pathLst>
                <a:path w="183"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758500" y="2255175"/>
              <a:ext cx="2900" cy="22850"/>
            </a:xfrm>
            <a:custGeom>
              <a:avLst/>
              <a:gdLst/>
              <a:ahLst/>
              <a:cxnLst/>
              <a:rect l="l" t="t" r="r" b="b"/>
              <a:pathLst>
                <a:path w="116" h="914" extrusionOk="0">
                  <a:moveTo>
                    <a:pt x="1" y="1"/>
                  </a:moveTo>
                  <a:lnTo>
                    <a:pt x="1" y="914"/>
                  </a:lnTo>
                  <a:lnTo>
                    <a:pt x="115" y="914"/>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8747100"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738550" y="2254050"/>
              <a:ext cx="3425" cy="25700"/>
            </a:xfrm>
            <a:custGeom>
              <a:avLst/>
              <a:gdLst/>
              <a:ahLst/>
              <a:cxnLst/>
              <a:rect l="l" t="t" r="r" b="b"/>
              <a:pathLst>
                <a:path w="137"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72827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871742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8708875" y="2251200"/>
              <a:ext cx="2875" cy="30825"/>
            </a:xfrm>
            <a:custGeom>
              <a:avLst/>
              <a:gdLst/>
              <a:ahLst/>
              <a:cxnLst/>
              <a:rect l="l" t="t" r="r" b="b"/>
              <a:pathLst>
                <a:path w="115" h="1233" extrusionOk="0">
                  <a:moveTo>
                    <a:pt x="0" y="0"/>
                  </a:moveTo>
                  <a:lnTo>
                    <a:pt x="0" y="1233"/>
                  </a:lnTo>
                  <a:lnTo>
                    <a:pt x="114" y="123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86974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868890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8678625"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866777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8658650"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86478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8639250" y="2254050"/>
              <a:ext cx="2875" cy="25700"/>
            </a:xfrm>
            <a:custGeom>
              <a:avLst/>
              <a:gdLst/>
              <a:ahLst/>
              <a:cxnLst/>
              <a:rect l="l" t="t" r="r" b="b"/>
              <a:pathLst>
                <a:path w="115" h="1028" extrusionOk="0">
                  <a:moveTo>
                    <a:pt x="0" y="0"/>
                  </a:moveTo>
                  <a:lnTo>
                    <a:pt x="0" y="1027"/>
                  </a:lnTo>
                  <a:lnTo>
                    <a:pt x="115" y="1027"/>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8544525" y="2250625"/>
              <a:ext cx="4600" cy="34250"/>
            </a:xfrm>
            <a:custGeom>
              <a:avLst/>
              <a:gdLst/>
              <a:ahLst/>
              <a:cxnLst/>
              <a:rect l="l" t="t" r="r" b="b"/>
              <a:pathLst>
                <a:path w="184" h="1370" extrusionOk="0">
                  <a:moveTo>
                    <a:pt x="0" y="0"/>
                  </a:moveTo>
                  <a:lnTo>
                    <a:pt x="0"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8535975" y="2254050"/>
              <a:ext cx="2875" cy="25700"/>
            </a:xfrm>
            <a:custGeom>
              <a:avLst/>
              <a:gdLst/>
              <a:ahLst/>
              <a:cxnLst/>
              <a:rect l="l" t="t" r="r" b="b"/>
              <a:pathLst>
                <a:path w="115" h="1028" extrusionOk="0">
                  <a:moveTo>
                    <a:pt x="0" y="0"/>
                  </a:moveTo>
                  <a:lnTo>
                    <a:pt x="0" y="1027"/>
                  </a:lnTo>
                  <a:lnTo>
                    <a:pt x="114" y="1027"/>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8525700"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8514850"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8505725" y="2251200"/>
              <a:ext cx="3450" cy="30825"/>
            </a:xfrm>
            <a:custGeom>
              <a:avLst/>
              <a:gdLst/>
              <a:ahLst/>
              <a:cxnLst/>
              <a:rect l="l" t="t" r="r" b="b"/>
              <a:pathLst>
                <a:path w="138" h="1233" extrusionOk="0">
                  <a:moveTo>
                    <a:pt x="0" y="0"/>
                  </a:moveTo>
                  <a:lnTo>
                    <a:pt x="0" y="1233"/>
                  </a:lnTo>
                  <a:lnTo>
                    <a:pt x="137" y="123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8494875" y="2245475"/>
              <a:ext cx="4600" cy="46250"/>
            </a:xfrm>
            <a:custGeom>
              <a:avLst/>
              <a:gdLst/>
              <a:ahLst/>
              <a:cxnLst/>
              <a:rect l="l" t="t" r="r" b="b"/>
              <a:pathLst>
                <a:path w="184" h="1850" extrusionOk="0">
                  <a:moveTo>
                    <a:pt x="1" y="1"/>
                  </a:moveTo>
                  <a:lnTo>
                    <a:pt x="1" y="1850"/>
                  </a:lnTo>
                  <a:lnTo>
                    <a:pt x="183" y="185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8485750" y="2250050"/>
              <a:ext cx="3450" cy="34825"/>
            </a:xfrm>
            <a:custGeom>
              <a:avLst/>
              <a:gdLst/>
              <a:ahLst/>
              <a:cxnLst/>
              <a:rect l="l" t="t" r="r" b="b"/>
              <a:pathLst>
                <a:path w="138" h="1393"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8476050" y="225517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8465200"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8456075" y="2255175"/>
              <a:ext cx="3450" cy="22850"/>
            </a:xfrm>
            <a:custGeom>
              <a:avLst/>
              <a:gdLst/>
              <a:ahLst/>
              <a:cxnLst/>
              <a:rect l="l" t="t" r="r" b="b"/>
              <a:pathLst>
                <a:path w="138" h="914" extrusionOk="0">
                  <a:moveTo>
                    <a:pt x="1" y="1"/>
                  </a:moveTo>
                  <a:lnTo>
                    <a:pt x="1"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8445225" y="2250625"/>
              <a:ext cx="4600" cy="34250"/>
            </a:xfrm>
            <a:custGeom>
              <a:avLst/>
              <a:gdLst/>
              <a:ahLst/>
              <a:cxnLst/>
              <a:rect l="l" t="t" r="r" b="b"/>
              <a:pathLst>
                <a:path w="184" h="1370" extrusionOk="0">
                  <a:moveTo>
                    <a:pt x="1" y="0"/>
                  </a:moveTo>
                  <a:lnTo>
                    <a:pt x="1" y="1370"/>
                  </a:lnTo>
                  <a:lnTo>
                    <a:pt x="183" y="137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8436100" y="2254050"/>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
          <p:cNvGrpSpPr/>
          <p:nvPr/>
        </p:nvGrpSpPr>
        <p:grpSpPr>
          <a:xfrm>
            <a:off x="5098325" y="300775"/>
            <a:ext cx="3325675" cy="12000"/>
            <a:chOff x="4016850" y="529025"/>
            <a:chExt cx="3325675" cy="12000"/>
          </a:xfrm>
        </p:grpSpPr>
        <p:sp>
          <p:nvSpPr>
            <p:cNvPr id="308" name="Google Shape;308;p3"/>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
          <p:cNvGrpSpPr/>
          <p:nvPr/>
        </p:nvGrpSpPr>
        <p:grpSpPr>
          <a:xfrm>
            <a:off x="130100" y="181009"/>
            <a:ext cx="8839635" cy="4858789"/>
            <a:chOff x="3723896" y="3186300"/>
            <a:chExt cx="3393204" cy="1865107"/>
          </a:xfrm>
        </p:grpSpPr>
        <p:sp>
          <p:nvSpPr>
            <p:cNvPr id="312" name="Google Shape;312;p3"/>
            <p:cNvSpPr/>
            <p:nvPr/>
          </p:nvSpPr>
          <p:spPr>
            <a:xfrm>
              <a:off x="7049599" y="4656771"/>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5097670" y="5019360"/>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6542459" y="502685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4648153" y="3732080"/>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4802803"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
          <p:cNvSpPr txBox="1">
            <a:spLocks noGrp="1"/>
          </p:cNvSpPr>
          <p:nvPr>
            <p:ph type="title"/>
          </p:nvPr>
        </p:nvSpPr>
        <p:spPr>
          <a:xfrm>
            <a:off x="4184700" y="2153438"/>
            <a:ext cx="4239300" cy="1136400"/>
          </a:xfrm>
          <a:prstGeom prst="rect">
            <a:avLst/>
          </a:prstGeom>
        </p:spPr>
        <p:txBody>
          <a:bodyPr spcFirstLastPara="1" wrap="square" lIns="0" tIns="0" rIns="0" bIns="0" anchor="ctr" anchorCtr="0">
            <a:noAutofit/>
          </a:bodyPr>
          <a:lstStyle>
            <a:lvl1pPr lvl="0" algn="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2" name="Google Shape;322;p3"/>
          <p:cNvSpPr txBox="1">
            <a:spLocks noGrp="1"/>
          </p:cNvSpPr>
          <p:nvPr>
            <p:ph type="subTitle" idx="1"/>
          </p:nvPr>
        </p:nvSpPr>
        <p:spPr>
          <a:xfrm>
            <a:off x="5778400" y="3289850"/>
            <a:ext cx="2645700" cy="5259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3" name="Google Shape;323;p3"/>
          <p:cNvSpPr txBox="1">
            <a:spLocks noGrp="1"/>
          </p:cNvSpPr>
          <p:nvPr>
            <p:ph type="title" idx="2" hasCustomPrompt="1"/>
          </p:nvPr>
        </p:nvSpPr>
        <p:spPr>
          <a:xfrm>
            <a:off x="4184700" y="1327763"/>
            <a:ext cx="4239300" cy="825600"/>
          </a:xfrm>
          <a:prstGeom prst="rect">
            <a:avLst/>
          </a:prstGeom>
        </p:spPr>
        <p:txBody>
          <a:bodyPr spcFirstLastPara="1" wrap="square" lIns="0" tIns="0" rIns="0" bIns="0" anchor="ctr" anchorCtr="0">
            <a:noAutofit/>
          </a:bodyPr>
          <a:lstStyle>
            <a:lvl1pPr lvl="0" algn="r" rtl="0">
              <a:spcBef>
                <a:spcPts val="0"/>
              </a:spcBef>
              <a:spcAft>
                <a:spcPts val="0"/>
              </a:spcAft>
              <a:buSzPts val="7200"/>
              <a:buNone/>
              <a:defRPr sz="72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7"/>
        <p:cNvGrpSpPr/>
        <p:nvPr/>
      </p:nvGrpSpPr>
      <p:grpSpPr>
        <a:xfrm>
          <a:off x="0" y="0"/>
          <a:ext cx="0" cy="0"/>
          <a:chOff x="0" y="0"/>
          <a:chExt cx="0" cy="0"/>
        </a:xfrm>
      </p:grpSpPr>
      <p:grpSp>
        <p:nvGrpSpPr>
          <p:cNvPr id="458" name="Google Shape;458;p5"/>
          <p:cNvGrpSpPr/>
          <p:nvPr/>
        </p:nvGrpSpPr>
        <p:grpSpPr>
          <a:xfrm rot="10800000" flipH="1">
            <a:off x="-1679463" y="-597634"/>
            <a:ext cx="11856973" cy="3949123"/>
            <a:chOff x="-1895475" y="2684875"/>
            <a:chExt cx="9813750" cy="3268600"/>
          </a:xfrm>
        </p:grpSpPr>
        <p:sp>
          <p:nvSpPr>
            <p:cNvPr id="459" name="Google Shape;459;p5"/>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5"/>
          <p:cNvGrpSpPr/>
          <p:nvPr/>
        </p:nvGrpSpPr>
        <p:grpSpPr>
          <a:xfrm>
            <a:off x="8424000" y="3326100"/>
            <a:ext cx="365800" cy="1454000"/>
            <a:chOff x="6860300" y="2466325"/>
            <a:chExt cx="365800" cy="1454000"/>
          </a:xfrm>
        </p:grpSpPr>
        <p:sp>
          <p:nvSpPr>
            <p:cNvPr id="494" name="Google Shape;494;p5"/>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5"/>
          <p:cNvGrpSpPr/>
          <p:nvPr/>
        </p:nvGrpSpPr>
        <p:grpSpPr>
          <a:xfrm>
            <a:off x="130100" y="231222"/>
            <a:ext cx="8839635" cy="4845464"/>
            <a:chOff x="3723896" y="3205574"/>
            <a:chExt cx="3393204" cy="1859992"/>
          </a:xfrm>
        </p:grpSpPr>
        <p:sp>
          <p:nvSpPr>
            <p:cNvPr id="548" name="Google Shape;548;p5"/>
            <p:cNvSpPr/>
            <p:nvPr/>
          </p:nvSpPr>
          <p:spPr>
            <a:xfrm>
              <a:off x="6727846"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4103159" y="4902359"/>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562122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5"/>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6" name="Google Shape;556;p5"/>
          <p:cNvSpPr txBox="1">
            <a:spLocks noGrp="1"/>
          </p:cNvSpPr>
          <p:nvPr>
            <p:ph type="subTitle" idx="1"/>
          </p:nvPr>
        </p:nvSpPr>
        <p:spPr>
          <a:xfrm>
            <a:off x="1354425" y="2944700"/>
            <a:ext cx="2518500" cy="40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557" name="Google Shape;557;p5"/>
          <p:cNvSpPr txBox="1">
            <a:spLocks noGrp="1"/>
          </p:cNvSpPr>
          <p:nvPr>
            <p:ph type="subTitle" idx="2"/>
          </p:nvPr>
        </p:nvSpPr>
        <p:spPr>
          <a:xfrm>
            <a:off x="1354425" y="3347600"/>
            <a:ext cx="2518500" cy="82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58" name="Google Shape;558;p5"/>
          <p:cNvSpPr txBox="1">
            <a:spLocks noGrp="1"/>
          </p:cNvSpPr>
          <p:nvPr>
            <p:ph type="subTitle" idx="3"/>
          </p:nvPr>
        </p:nvSpPr>
        <p:spPr>
          <a:xfrm>
            <a:off x="5271100" y="2944700"/>
            <a:ext cx="2518500" cy="40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559" name="Google Shape;559;p5"/>
          <p:cNvSpPr txBox="1">
            <a:spLocks noGrp="1"/>
          </p:cNvSpPr>
          <p:nvPr>
            <p:ph type="subTitle" idx="4"/>
          </p:nvPr>
        </p:nvSpPr>
        <p:spPr>
          <a:xfrm>
            <a:off x="5271100" y="3347600"/>
            <a:ext cx="2518500" cy="82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483"/>
        <p:cNvGrpSpPr/>
        <p:nvPr/>
      </p:nvGrpSpPr>
      <p:grpSpPr>
        <a:xfrm>
          <a:off x="0" y="0"/>
          <a:ext cx="0" cy="0"/>
          <a:chOff x="0" y="0"/>
          <a:chExt cx="0" cy="0"/>
        </a:xfrm>
      </p:grpSpPr>
      <p:grpSp>
        <p:nvGrpSpPr>
          <p:cNvPr id="1484" name="Google Shape;1484;p14"/>
          <p:cNvGrpSpPr/>
          <p:nvPr/>
        </p:nvGrpSpPr>
        <p:grpSpPr>
          <a:xfrm>
            <a:off x="-1974538" y="1194366"/>
            <a:ext cx="11856973" cy="3949123"/>
            <a:chOff x="-1895475" y="2684875"/>
            <a:chExt cx="9813750" cy="3268600"/>
          </a:xfrm>
        </p:grpSpPr>
        <p:sp>
          <p:nvSpPr>
            <p:cNvPr id="1485" name="Google Shape;1485;p14"/>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4"/>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4"/>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4"/>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4"/>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4"/>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4"/>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4"/>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4"/>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4"/>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4"/>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4"/>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4"/>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4"/>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4"/>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4"/>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4"/>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4"/>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4"/>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4"/>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4"/>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4"/>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4"/>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4"/>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4"/>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4"/>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4"/>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4"/>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4"/>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4"/>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4"/>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4"/>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4"/>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4"/>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14"/>
          <p:cNvGrpSpPr/>
          <p:nvPr/>
        </p:nvGrpSpPr>
        <p:grpSpPr>
          <a:xfrm>
            <a:off x="130100" y="231222"/>
            <a:ext cx="8839635" cy="4845464"/>
            <a:chOff x="3723896" y="3205574"/>
            <a:chExt cx="3393204" cy="1859992"/>
          </a:xfrm>
        </p:grpSpPr>
        <p:sp>
          <p:nvSpPr>
            <p:cNvPr id="1520" name="Google Shape;1520;p14"/>
            <p:cNvSpPr/>
            <p:nvPr/>
          </p:nvSpPr>
          <p:spPr>
            <a:xfrm>
              <a:off x="6903348"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4"/>
            <p:cNvSpPr/>
            <p:nvPr/>
          </p:nvSpPr>
          <p:spPr>
            <a:xfrm>
              <a:off x="4103159" y="4902359"/>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4"/>
            <p:cNvSpPr/>
            <p:nvPr/>
          </p:nvSpPr>
          <p:spPr>
            <a:xfrm>
              <a:off x="465596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4"/>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4"/>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4"/>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4"/>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14"/>
          <p:cNvGrpSpPr/>
          <p:nvPr/>
        </p:nvGrpSpPr>
        <p:grpSpPr>
          <a:xfrm flipH="1">
            <a:off x="244234" y="297157"/>
            <a:ext cx="810045" cy="242850"/>
            <a:chOff x="8333950" y="1178400"/>
            <a:chExt cx="521600" cy="156375"/>
          </a:xfrm>
        </p:grpSpPr>
        <p:sp>
          <p:nvSpPr>
            <p:cNvPr id="1528" name="Google Shape;1528;p14"/>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4"/>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4"/>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4"/>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4"/>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4"/>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4"/>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4"/>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4"/>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4"/>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4"/>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4"/>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4"/>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4"/>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4"/>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4"/>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4"/>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4"/>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4"/>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4"/>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4"/>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4"/>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4"/>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4"/>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4"/>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4"/>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4"/>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4"/>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4"/>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4"/>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4"/>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4"/>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4"/>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4"/>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4"/>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4"/>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4"/>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4"/>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4"/>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4"/>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4"/>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4"/>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4"/>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4"/>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4"/>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4"/>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4"/>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4"/>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4"/>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4"/>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4"/>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4"/>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4"/>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4"/>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4"/>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4"/>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4"/>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4"/>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4"/>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4"/>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4"/>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4"/>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4"/>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4"/>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4"/>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4"/>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4"/>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4"/>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4"/>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4"/>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4"/>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4"/>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4"/>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4"/>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4"/>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4"/>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4"/>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4"/>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4"/>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4"/>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4"/>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4"/>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4"/>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4"/>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4"/>
          <p:cNvGrpSpPr/>
          <p:nvPr/>
        </p:nvGrpSpPr>
        <p:grpSpPr>
          <a:xfrm>
            <a:off x="4139675" y="4868000"/>
            <a:ext cx="3325675" cy="12000"/>
            <a:chOff x="4016850" y="529025"/>
            <a:chExt cx="3325675" cy="12000"/>
          </a:xfrm>
        </p:grpSpPr>
        <p:sp>
          <p:nvSpPr>
            <p:cNvPr id="1613" name="Google Shape;1613;p14"/>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4"/>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4"/>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1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17" name="Google Shape;1617;p14"/>
          <p:cNvSpPr txBox="1">
            <a:spLocks noGrp="1"/>
          </p:cNvSpPr>
          <p:nvPr>
            <p:ph type="subTitle" idx="1"/>
          </p:nvPr>
        </p:nvSpPr>
        <p:spPr>
          <a:xfrm>
            <a:off x="1744475" y="3525300"/>
            <a:ext cx="2395200" cy="419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618" name="Google Shape;1618;p14"/>
          <p:cNvSpPr txBox="1">
            <a:spLocks noGrp="1"/>
          </p:cNvSpPr>
          <p:nvPr>
            <p:ph type="subTitle" idx="2"/>
          </p:nvPr>
        </p:nvSpPr>
        <p:spPr>
          <a:xfrm>
            <a:off x="1744475" y="3945000"/>
            <a:ext cx="23952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19" name="Google Shape;1619;p14"/>
          <p:cNvSpPr txBox="1">
            <a:spLocks noGrp="1"/>
          </p:cNvSpPr>
          <p:nvPr>
            <p:ph type="title" idx="3" hasCustomPrompt="1"/>
          </p:nvPr>
        </p:nvSpPr>
        <p:spPr>
          <a:xfrm>
            <a:off x="720000" y="3525300"/>
            <a:ext cx="1024500" cy="992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b="1">
                <a:latin typeface="Rubik"/>
                <a:ea typeface="Rubik"/>
                <a:cs typeface="Rubik"/>
                <a:sym typeface="Rubik"/>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0" name="Google Shape;1620;p14"/>
          <p:cNvSpPr txBox="1">
            <a:spLocks noGrp="1"/>
          </p:cNvSpPr>
          <p:nvPr>
            <p:ph type="subTitle" idx="4"/>
          </p:nvPr>
        </p:nvSpPr>
        <p:spPr>
          <a:xfrm>
            <a:off x="6028800" y="3525300"/>
            <a:ext cx="2395200" cy="419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621" name="Google Shape;1621;p14"/>
          <p:cNvSpPr txBox="1">
            <a:spLocks noGrp="1"/>
          </p:cNvSpPr>
          <p:nvPr>
            <p:ph type="subTitle" idx="5"/>
          </p:nvPr>
        </p:nvSpPr>
        <p:spPr>
          <a:xfrm>
            <a:off x="6028800" y="3945000"/>
            <a:ext cx="23952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22" name="Google Shape;1622;p14"/>
          <p:cNvSpPr txBox="1">
            <a:spLocks noGrp="1"/>
          </p:cNvSpPr>
          <p:nvPr>
            <p:ph type="title" idx="6" hasCustomPrompt="1"/>
          </p:nvPr>
        </p:nvSpPr>
        <p:spPr>
          <a:xfrm>
            <a:off x="5004300" y="3525300"/>
            <a:ext cx="1024500" cy="992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b="1">
                <a:latin typeface="Rubik"/>
                <a:ea typeface="Rubik"/>
                <a:cs typeface="Rubik"/>
                <a:sym typeface="Rubik"/>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3" name="Google Shape;1623;p14"/>
          <p:cNvSpPr txBox="1">
            <a:spLocks noGrp="1"/>
          </p:cNvSpPr>
          <p:nvPr>
            <p:ph type="subTitle" idx="7"/>
          </p:nvPr>
        </p:nvSpPr>
        <p:spPr>
          <a:xfrm>
            <a:off x="1744475" y="1762063"/>
            <a:ext cx="2395200" cy="419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624" name="Google Shape;1624;p14"/>
          <p:cNvSpPr txBox="1">
            <a:spLocks noGrp="1"/>
          </p:cNvSpPr>
          <p:nvPr>
            <p:ph type="subTitle" idx="8"/>
          </p:nvPr>
        </p:nvSpPr>
        <p:spPr>
          <a:xfrm>
            <a:off x="1744475" y="2181688"/>
            <a:ext cx="23952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25" name="Google Shape;1625;p14"/>
          <p:cNvSpPr txBox="1">
            <a:spLocks noGrp="1"/>
          </p:cNvSpPr>
          <p:nvPr>
            <p:ph type="title" idx="9" hasCustomPrompt="1"/>
          </p:nvPr>
        </p:nvSpPr>
        <p:spPr>
          <a:xfrm>
            <a:off x="720000" y="1762063"/>
            <a:ext cx="1024500" cy="992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b="1">
                <a:latin typeface="Rubik"/>
                <a:ea typeface="Rubik"/>
                <a:cs typeface="Rubik"/>
                <a:sym typeface="Rubik"/>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6" name="Google Shape;1626;p14"/>
          <p:cNvSpPr txBox="1">
            <a:spLocks noGrp="1"/>
          </p:cNvSpPr>
          <p:nvPr>
            <p:ph type="subTitle" idx="13"/>
          </p:nvPr>
        </p:nvSpPr>
        <p:spPr>
          <a:xfrm>
            <a:off x="6028800" y="1762063"/>
            <a:ext cx="2395200" cy="419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000"/>
              <a:buFont typeface="Raleway"/>
              <a:buNone/>
              <a:defRPr sz="2000" b="1">
                <a:solidFill>
                  <a:schemeClr val="dk1"/>
                </a:solidFill>
                <a:latin typeface="Raleway"/>
                <a:ea typeface="Raleway"/>
                <a:cs typeface="Raleway"/>
                <a:sym typeface="Raleway"/>
              </a:defRPr>
            </a:lvl9pPr>
          </a:lstStyle>
          <a:p>
            <a:endParaRPr/>
          </a:p>
        </p:txBody>
      </p:sp>
      <p:sp>
        <p:nvSpPr>
          <p:cNvPr id="1627" name="Google Shape;1627;p14"/>
          <p:cNvSpPr txBox="1">
            <a:spLocks noGrp="1"/>
          </p:cNvSpPr>
          <p:nvPr>
            <p:ph type="subTitle" idx="14"/>
          </p:nvPr>
        </p:nvSpPr>
        <p:spPr>
          <a:xfrm>
            <a:off x="6028800" y="2181688"/>
            <a:ext cx="23952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28" name="Google Shape;1628;p14"/>
          <p:cNvSpPr txBox="1">
            <a:spLocks noGrp="1"/>
          </p:cNvSpPr>
          <p:nvPr>
            <p:ph type="title" idx="15" hasCustomPrompt="1"/>
          </p:nvPr>
        </p:nvSpPr>
        <p:spPr>
          <a:xfrm>
            <a:off x="5004300" y="1762063"/>
            <a:ext cx="1024500" cy="992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b="1">
                <a:latin typeface="Rubik"/>
                <a:ea typeface="Rubik"/>
                <a:cs typeface="Rubik"/>
                <a:sym typeface="Rubik"/>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2819"/>
        <p:cNvGrpSpPr/>
        <p:nvPr/>
      </p:nvGrpSpPr>
      <p:grpSpPr>
        <a:xfrm>
          <a:off x="0" y="0"/>
          <a:ext cx="0" cy="0"/>
          <a:chOff x="0" y="0"/>
          <a:chExt cx="0" cy="0"/>
        </a:xfrm>
      </p:grpSpPr>
      <p:grpSp>
        <p:nvGrpSpPr>
          <p:cNvPr id="2820" name="Google Shape;2820;p25"/>
          <p:cNvGrpSpPr/>
          <p:nvPr/>
        </p:nvGrpSpPr>
        <p:grpSpPr>
          <a:xfrm flipH="1">
            <a:off x="-373663" y="2044691"/>
            <a:ext cx="11856973" cy="3949123"/>
            <a:chOff x="-1895475" y="2684875"/>
            <a:chExt cx="9813750" cy="3268600"/>
          </a:xfrm>
        </p:grpSpPr>
        <p:sp>
          <p:nvSpPr>
            <p:cNvPr id="2821" name="Google Shape;2821;p25"/>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5"/>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5"/>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5"/>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5"/>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5"/>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5"/>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5"/>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5"/>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5"/>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5"/>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5"/>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5"/>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5"/>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5"/>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5"/>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5"/>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5"/>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5"/>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5"/>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5"/>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5"/>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5"/>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5"/>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5"/>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5"/>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5"/>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5"/>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5"/>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5"/>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5"/>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5"/>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5"/>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5"/>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25"/>
          <p:cNvGrpSpPr/>
          <p:nvPr/>
        </p:nvGrpSpPr>
        <p:grpSpPr>
          <a:xfrm flipH="1">
            <a:off x="719996" y="3326100"/>
            <a:ext cx="365800" cy="1454000"/>
            <a:chOff x="6860300" y="2466325"/>
            <a:chExt cx="365800" cy="1454000"/>
          </a:xfrm>
        </p:grpSpPr>
        <p:sp>
          <p:nvSpPr>
            <p:cNvPr id="2856" name="Google Shape;2856;p25"/>
            <p:cNvSpPr/>
            <p:nvPr/>
          </p:nvSpPr>
          <p:spPr>
            <a:xfrm>
              <a:off x="6860300" y="34238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7" name="Google Shape;2857;p25"/>
            <p:cNvSpPr/>
            <p:nvPr/>
          </p:nvSpPr>
          <p:spPr>
            <a:xfrm>
              <a:off x="6860300" y="35579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8" name="Google Shape;2858;p25"/>
            <p:cNvSpPr/>
            <p:nvPr/>
          </p:nvSpPr>
          <p:spPr>
            <a:xfrm>
              <a:off x="6860300" y="3275475"/>
              <a:ext cx="58225" cy="10300"/>
            </a:xfrm>
            <a:custGeom>
              <a:avLst/>
              <a:gdLst/>
              <a:ahLst/>
              <a:cxnLst/>
              <a:rect l="l" t="t" r="r" b="b"/>
              <a:pathLst>
                <a:path w="2329" h="412" extrusionOk="0">
                  <a:moveTo>
                    <a:pt x="1" y="1"/>
                  </a:moveTo>
                  <a:lnTo>
                    <a:pt x="1" y="411"/>
                  </a:lnTo>
                  <a:lnTo>
                    <a:pt x="2329" y="411"/>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9" name="Google Shape;2859;p25"/>
            <p:cNvSpPr/>
            <p:nvPr/>
          </p:nvSpPr>
          <p:spPr>
            <a:xfrm>
              <a:off x="6860300" y="32349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0" name="Google Shape;2860;p25"/>
            <p:cNvSpPr/>
            <p:nvPr/>
          </p:nvSpPr>
          <p:spPr>
            <a:xfrm>
              <a:off x="6860300" y="3195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1" name="Google Shape;2861;p25"/>
            <p:cNvSpPr/>
            <p:nvPr/>
          </p:nvSpPr>
          <p:spPr>
            <a:xfrm>
              <a:off x="6860300" y="3086600"/>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2" name="Google Shape;2862;p25"/>
            <p:cNvSpPr/>
            <p:nvPr/>
          </p:nvSpPr>
          <p:spPr>
            <a:xfrm>
              <a:off x="6860300" y="3046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3" name="Google Shape;2863;p25"/>
            <p:cNvSpPr/>
            <p:nvPr/>
          </p:nvSpPr>
          <p:spPr>
            <a:xfrm>
              <a:off x="6860300" y="297247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4" name="Google Shape;2864;p25"/>
            <p:cNvSpPr/>
            <p:nvPr/>
          </p:nvSpPr>
          <p:spPr>
            <a:xfrm>
              <a:off x="6860300" y="2837225"/>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5" name="Google Shape;2865;p25"/>
            <p:cNvSpPr/>
            <p:nvPr/>
          </p:nvSpPr>
          <p:spPr>
            <a:xfrm>
              <a:off x="6860300" y="2797275"/>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6" name="Google Shape;2866;p25"/>
            <p:cNvSpPr/>
            <p:nvPr/>
          </p:nvSpPr>
          <p:spPr>
            <a:xfrm>
              <a:off x="6860300" y="3839250"/>
              <a:ext cx="58225" cy="10300"/>
            </a:xfrm>
            <a:custGeom>
              <a:avLst/>
              <a:gdLst/>
              <a:ahLst/>
              <a:cxnLst/>
              <a:rect l="l" t="t" r="r" b="b"/>
              <a:pathLst>
                <a:path w="2329" h="412" extrusionOk="0">
                  <a:moveTo>
                    <a:pt x="1" y="1"/>
                  </a:moveTo>
                  <a:lnTo>
                    <a:pt x="1" y="412"/>
                  </a:lnTo>
                  <a:lnTo>
                    <a:pt x="2329" y="412"/>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7" name="Google Shape;2867;p25"/>
            <p:cNvSpPr/>
            <p:nvPr/>
          </p:nvSpPr>
          <p:spPr>
            <a:xfrm>
              <a:off x="6860300" y="3798750"/>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8" name="Google Shape;2868;p25"/>
            <p:cNvSpPr/>
            <p:nvPr/>
          </p:nvSpPr>
          <p:spPr>
            <a:xfrm>
              <a:off x="6860300" y="3724550"/>
              <a:ext cx="58225" cy="10875"/>
            </a:xfrm>
            <a:custGeom>
              <a:avLst/>
              <a:gdLst/>
              <a:ahLst/>
              <a:cxnLst/>
              <a:rect l="l" t="t" r="r" b="b"/>
              <a:pathLst>
                <a:path w="2329" h="435" extrusionOk="0">
                  <a:moveTo>
                    <a:pt x="1" y="1"/>
                  </a:moveTo>
                  <a:lnTo>
                    <a:pt x="1" y="435"/>
                  </a:lnTo>
                  <a:lnTo>
                    <a:pt x="2329" y="435"/>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9" name="Google Shape;2869;p25"/>
            <p:cNvSpPr/>
            <p:nvPr/>
          </p:nvSpPr>
          <p:spPr>
            <a:xfrm>
              <a:off x="6860300" y="36846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0" name="Google Shape;2870;p25"/>
            <p:cNvSpPr/>
            <p:nvPr/>
          </p:nvSpPr>
          <p:spPr>
            <a:xfrm>
              <a:off x="6860300" y="36446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1" name="Google Shape;2871;p25"/>
            <p:cNvSpPr/>
            <p:nvPr/>
          </p:nvSpPr>
          <p:spPr>
            <a:xfrm>
              <a:off x="6860300" y="26820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2" name="Google Shape;2872;p25"/>
            <p:cNvSpPr/>
            <p:nvPr/>
          </p:nvSpPr>
          <p:spPr>
            <a:xfrm>
              <a:off x="6860300" y="2642075"/>
              <a:ext cx="58225" cy="10875"/>
            </a:xfrm>
            <a:custGeom>
              <a:avLst/>
              <a:gdLst/>
              <a:ahLst/>
              <a:cxnLst/>
              <a:rect l="l" t="t" r="r" b="b"/>
              <a:pathLst>
                <a:path w="2329" h="435"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3" name="Google Shape;2873;p25"/>
            <p:cNvSpPr/>
            <p:nvPr/>
          </p:nvSpPr>
          <p:spPr>
            <a:xfrm>
              <a:off x="6860300" y="2533650"/>
              <a:ext cx="58225" cy="10875"/>
            </a:xfrm>
            <a:custGeom>
              <a:avLst/>
              <a:gdLst/>
              <a:ahLst/>
              <a:cxnLst/>
              <a:rect l="l" t="t" r="r" b="b"/>
              <a:pathLst>
                <a:path w="2329" h="435" extrusionOk="0">
                  <a:moveTo>
                    <a:pt x="1" y="1"/>
                  </a:moveTo>
                  <a:lnTo>
                    <a:pt x="1" y="434"/>
                  </a:lnTo>
                  <a:lnTo>
                    <a:pt x="2329" y="434"/>
                  </a:lnTo>
                  <a:lnTo>
                    <a:pt x="2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4" name="Google Shape;2874;p25"/>
            <p:cNvSpPr/>
            <p:nvPr/>
          </p:nvSpPr>
          <p:spPr>
            <a:xfrm>
              <a:off x="6860300" y="2466325"/>
              <a:ext cx="58225" cy="10850"/>
            </a:xfrm>
            <a:custGeom>
              <a:avLst/>
              <a:gdLst/>
              <a:ahLst/>
              <a:cxnLst/>
              <a:rect l="l" t="t" r="r" b="b"/>
              <a:pathLst>
                <a:path w="2329" h="434" extrusionOk="0">
                  <a:moveTo>
                    <a:pt x="1" y="0"/>
                  </a:moveTo>
                  <a:lnTo>
                    <a:pt x="1" y="434"/>
                  </a:lnTo>
                  <a:lnTo>
                    <a:pt x="2329" y="434"/>
                  </a:lnTo>
                  <a:lnTo>
                    <a:pt x="2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5" name="Google Shape;2875;p25"/>
            <p:cNvSpPr/>
            <p:nvPr/>
          </p:nvSpPr>
          <p:spPr>
            <a:xfrm>
              <a:off x="7168450" y="2466325"/>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6" name="Google Shape;2876;p25"/>
            <p:cNvSpPr/>
            <p:nvPr/>
          </p:nvSpPr>
          <p:spPr>
            <a:xfrm>
              <a:off x="7168450" y="25068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7" name="Google Shape;2877;p25"/>
            <p:cNvSpPr/>
            <p:nvPr/>
          </p:nvSpPr>
          <p:spPr>
            <a:xfrm>
              <a:off x="7168450" y="254677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8" name="Google Shape;2878;p25"/>
            <p:cNvSpPr/>
            <p:nvPr/>
          </p:nvSpPr>
          <p:spPr>
            <a:xfrm>
              <a:off x="7168450" y="26552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9" name="Google Shape;2879;p25"/>
            <p:cNvSpPr/>
            <p:nvPr/>
          </p:nvSpPr>
          <p:spPr>
            <a:xfrm>
              <a:off x="7168450" y="26951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0" name="Google Shape;2880;p25"/>
            <p:cNvSpPr/>
            <p:nvPr/>
          </p:nvSpPr>
          <p:spPr>
            <a:xfrm>
              <a:off x="7168450" y="276932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1" name="Google Shape;2881;p25"/>
            <p:cNvSpPr/>
            <p:nvPr/>
          </p:nvSpPr>
          <p:spPr>
            <a:xfrm>
              <a:off x="7168450" y="2904575"/>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2" name="Google Shape;2882;p25"/>
            <p:cNvSpPr/>
            <p:nvPr/>
          </p:nvSpPr>
          <p:spPr>
            <a:xfrm>
              <a:off x="7168450" y="3552225"/>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3" name="Google Shape;2883;p25"/>
            <p:cNvSpPr/>
            <p:nvPr/>
          </p:nvSpPr>
          <p:spPr>
            <a:xfrm>
              <a:off x="7168450" y="3660075"/>
              <a:ext cx="57650" cy="10875"/>
            </a:xfrm>
            <a:custGeom>
              <a:avLst/>
              <a:gdLst/>
              <a:ahLst/>
              <a:cxnLst/>
              <a:rect l="l" t="t" r="r" b="b"/>
              <a:pathLst>
                <a:path w="2306" h="435" extrusionOk="0">
                  <a:moveTo>
                    <a:pt x="0" y="1"/>
                  </a:moveTo>
                  <a:lnTo>
                    <a:pt x="0"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4" name="Google Shape;2884;p25"/>
            <p:cNvSpPr/>
            <p:nvPr/>
          </p:nvSpPr>
          <p:spPr>
            <a:xfrm>
              <a:off x="7168450" y="370060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5" name="Google Shape;2885;p25"/>
            <p:cNvSpPr/>
            <p:nvPr/>
          </p:nvSpPr>
          <p:spPr>
            <a:xfrm>
              <a:off x="7168450" y="3774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6" name="Google Shape;2886;p25"/>
            <p:cNvSpPr/>
            <p:nvPr/>
          </p:nvSpPr>
          <p:spPr>
            <a:xfrm>
              <a:off x="7168450" y="3909450"/>
              <a:ext cx="57650" cy="10875"/>
            </a:xfrm>
            <a:custGeom>
              <a:avLst/>
              <a:gdLst/>
              <a:ahLst/>
              <a:cxnLst/>
              <a:rect l="l" t="t" r="r" b="b"/>
              <a:pathLst>
                <a:path w="2306" h="435"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7" name="Google Shape;2887;p25"/>
            <p:cNvSpPr/>
            <p:nvPr/>
          </p:nvSpPr>
          <p:spPr>
            <a:xfrm>
              <a:off x="7168450" y="2944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8" name="Google Shape;2888;p25"/>
            <p:cNvSpPr/>
            <p:nvPr/>
          </p:nvSpPr>
          <p:spPr>
            <a:xfrm>
              <a:off x="7168450" y="30597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89" name="Google Shape;2889;p25"/>
            <p:cNvSpPr/>
            <p:nvPr/>
          </p:nvSpPr>
          <p:spPr>
            <a:xfrm>
              <a:off x="7168450" y="3099725"/>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0" name="Google Shape;2890;p25"/>
            <p:cNvSpPr/>
            <p:nvPr/>
          </p:nvSpPr>
          <p:spPr>
            <a:xfrm>
              <a:off x="7168450" y="3208150"/>
              <a:ext cx="57650" cy="10275"/>
            </a:xfrm>
            <a:custGeom>
              <a:avLst/>
              <a:gdLst/>
              <a:ahLst/>
              <a:cxnLst/>
              <a:rect l="l" t="t" r="r" b="b"/>
              <a:pathLst>
                <a:path w="2306" h="411"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1" name="Google Shape;2891;p25"/>
            <p:cNvSpPr/>
            <p:nvPr/>
          </p:nvSpPr>
          <p:spPr>
            <a:xfrm>
              <a:off x="7168450" y="3275475"/>
              <a:ext cx="57650" cy="10300"/>
            </a:xfrm>
            <a:custGeom>
              <a:avLst/>
              <a:gdLst/>
              <a:ahLst/>
              <a:cxnLst/>
              <a:rect l="l" t="t" r="r" b="b"/>
              <a:pathLst>
                <a:path w="2306" h="412" extrusionOk="0">
                  <a:moveTo>
                    <a:pt x="0" y="1"/>
                  </a:moveTo>
                  <a:lnTo>
                    <a:pt x="0"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2" name="Google Shape;2892;p25"/>
            <p:cNvSpPr/>
            <p:nvPr/>
          </p:nvSpPr>
          <p:spPr>
            <a:xfrm>
              <a:off x="7168450" y="3356500"/>
              <a:ext cx="57650" cy="10300"/>
            </a:xfrm>
            <a:custGeom>
              <a:avLst/>
              <a:gdLst/>
              <a:ahLst/>
              <a:cxnLst/>
              <a:rect l="l" t="t" r="r" b="b"/>
              <a:pathLst>
                <a:path w="2306" h="412" extrusionOk="0">
                  <a:moveTo>
                    <a:pt x="0" y="1"/>
                  </a:moveTo>
                  <a:lnTo>
                    <a:pt x="0"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3" name="Google Shape;2893;p25"/>
            <p:cNvSpPr/>
            <p:nvPr/>
          </p:nvSpPr>
          <p:spPr>
            <a:xfrm>
              <a:off x="7168450" y="3396450"/>
              <a:ext cx="57650" cy="10300"/>
            </a:xfrm>
            <a:custGeom>
              <a:avLst/>
              <a:gdLst/>
              <a:ahLst/>
              <a:cxnLst/>
              <a:rect l="l" t="t" r="r" b="b"/>
              <a:pathLst>
                <a:path w="2306" h="412" extrusionOk="0">
                  <a:moveTo>
                    <a:pt x="0" y="0"/>
                  </a:moveTo>
                  <a:lnTo>
                    <a:pt x="0"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4" name="Google Shape;2894;p25"/>
            <p:cNvSpPr/>
            <p:nvPr/>
          </p:nvSpPr>
          <p:spPr>
            <a:xfrm>
              <a:off x="7168450" y="3436400"/>
              <a:ext cx="57650" cy="10850"/>
            </a:xfrm>
            <a:custGeom>
              <a:avLst/>
              <a:gdLst/>
              <a:ahLst/>
              <a:cxnLst/>
              <a:rect l="l" t="t" r="r" b="b"/>
              <a:pathLst>
                <a:path w="2306" h="434" extrusionOk="0">
                  <a:moveTo>
                    <a:pt x="0" y="0"/>
                  </a:moveTo>
                  <a:lnTo>
                    <a:pt x="0"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5" name="Google Shape;2895;p25"/>
            <p:cNvSpPr/>
            <p:nvPr/>
          </p:nvSpPr>
          <p:spPr>
            <a:xfrm>
              <a:off x="7014375" y="2466325"/>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6" name="Google Shape;2896;p25"/>
            <p:cNvSpPr/>
            <p:nvPr/>
          </p:nvSpPr>
          <p:spPr>
            <a:xfrm>
              <a:off x="7014375" y="250682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7" name="Google Shape;2897;p25"/>
            <p:cNvSpPr/>
            <p:nvPr/>
          </p:nvSpPr>
          <p:spPr>
            <a:xfrm>
              <a:off x="7014375" y="2614675"/>
              <a:ext cx="57650" cy="10875"/>
            </a:xfrm>
            <a:custGeom>
              <a:avLst/>
              <a:gdLst/>
              <a:ahLst/>
              <a:cxnLst/>
              <a:rect l="l" t="t" r="r" b="b"/>
              <a:pathLst>
                <a:path w="2306" h="435" extrusionOk="0">
                  <a:moveTo>
                    <a:pt x="1" y="1"/>
                  </a:moveTo>
                  <a:lnTo>
                    <a:pt x="1" y="435"/>
                  </a:lnTo>
                  <a:lnTo>
                    <a:pt x="2306" y="435"/>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8" name="Google Shape;2898;p25"/>
            <p:cNvSpPr/>
            <p:nvPr/>
          </p:nvSpPr>
          <p:spPr>
            <a:xfrm>
              <a:off x="7014375" y="26552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99" name="Google Shape;2899;p25"/>
            <p:cNvSpPr/>
            <p:nvPr/>
          </p:nvSpPr>
          <p:spPr>
            <a:xfrm>
              <a:off x="7014375" y="2729375"/>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0" name="Google Shape;2900;p25"/>
            <p:cNvSpPr/>
            <p:nvPr/>
          </p:nvSpPr>
          <p:spPr>
            <a:xfrm>
              <a:off x="7014375" y="2769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1" name="Google Shape;2901;p25"/>
            <p:cNvSpPr/>
            <p:nvPr/>
          </p:nvSpPr>
          <p:spPr>
            <a:xfrm>
              <a:off x="7014375" y="2866325"/>
              <a:ext cx="57650" cy="10875"/>
            </a:xfrm>
            <a:custGeom>
              <a:avLst/>
              <a:gdLst/>
              <a:ahLst/>
              <a:cxnLst/>
              <a:rect l="l" t="t" r="r" b="b"/>
              <a:pathLst>
                <a:path w="2306" h="435" extrusionOk="0">
                  <a:moveTo>
                    <a:pt x="1" y="1"/>
                  </a:moveTo>
                  <a:lnTo>
                    <a:pt x="1" y="434"/>
                  </a:lnTo>
                  <a:lnTo>
                    <a:pt x="2306" y="434"/>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2" name="Google Shape;2902;p25"/>
            <p:cNvSpPr/>
            <p:nvPr/>
          </p:nvSpPr>
          <p:spPr>
            <a:xfrm>
              <a:off x="7014375" y="29816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3" name="Google Shape;2903;p25"/>
            <p:cNvSpPr/>
            <p:nvPr/>
          </p:nvSpPr>
          <p:spPr>
            <a:xfrm>
              <a:off x="7014375" y="3021550"/>
              <a:ext cx="57650" cy="10850"/>
            </a:xfrm>
            <a:custGeom>
              <a:avLst/>
              <a:gdLst/>
              <a:ahLst/>
              <a:cxnLst/>
              <a:rect l="l" t="t" r="r" b="b"/>
              <a:pathLst>
                <a:path w="2306" h="434"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4" name="Google Shape;2904;p25"/>
            <p:cNvSpPr/>
            <p:nvPr/>
          </p:nvSpPr>
          <p:spPr>
            <a:xfrm>
              <a:off x="7014375" y="3129975"/>
              <a:ext cx="57650" cy="10275"/>
            </a:xfrm>
            <a:custGeom>
              <a:avLst/>
              <a:gdLst/>
              <a:ahLst/>
              <a:cxnLst/>
              <a:rect l="l" t="t" r="r" b="b"/>
              <a:pathLst>
                <a:path w="2306" h="411"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5" name="Google Shape;2905;p25"/>
            <p:cNvSpPr/>
            <p:nvPr/>
          </p:nvSpPr>
          <p:spPr>
            <a:xfrm>
              <a:off x="7014375" y="3197300"/>
              <a:ext cx="57650" cy="10300"/>
            </a:xfrm>
            <a:custGeom>
              <a:avLst/>
              <a:gdLst/>
              <a:ahLst/>
              <a:cxnLst/>
              <a:rect l="l" t="t" r="r" b="b"/>
              <a:pathLst>
                <a:path w="2306" h="412" extrusionOk="0">
                  <a:moveTo>
                    <a:pt x="1" y="0"/>
                  </a:moveTo>
                  <a:lnTo>
                    <a:pt x="1" y="411"/>
                  </a:lnTo>
                  <a:lnTo>
                    <a:pt x="2306" y="411"/>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6" name="Google Shape;2906;p25"/>
            <p:cNvSpPr/>
            <p:nvPr/>
          </p:nvSpPr>
          <p:spPr>
            <a:xfrm>
              <a:off x="7014375" y="3278325"/>
              <a:ext cx="57650" cy="10300"/>
            </a:xfrm>
            <a:custGeom>
              <a:avLst/>
              <a:gdLst/>
              <a:ahLst/>
              <a:cxnLst/>
              <a:rect l="l" t="t" r="r" b="b"/>
              <a:pathLst>
                <a:path w="2306" h="412" extrusionOk="0">
                  <a:moveTo>
                    <a:pt x="1" y="1"/>
                  </a:moveTo>
                  <a:lnTo>
                    <a:pt x="1" y="411"/>
                  </a:lnTo>
                  <a:lnTo>
                    <a:pt x="2306" y="411"/>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7" name="Google Shape;2907;p25"/>
            <p:cNvSpPr/>
            <p:nvPr/>
          </p:nvSpPr>
          <p:spPr>
            <a:xfrm>
              <a:off x="7014375" y="3318275"/>
              <a:ext cx="57650" cy="10875"/>
            </a:xfrm>
            <a:custGeom>
              <a:avLst/>
              <a:gdLst/>
              <a:ahLst/>
              <a:cxnLst/>
              <a:rect l="l" t="t" r="r" b="b"/>
              <a:pathLst>
                <a:path w="2306" h="435" extrusionOk="0">
                  <a:moveTo>
                    <a:pt x="1" y="0"/>
                  </a:moveTo>
                  <a:lnTo>
                    <a:pt x="1" y="434"/>
                  </a:lnTo>
                  <a:lnTo>
                    <a:pt x="2306" y="434"/>
                  </a:lnTo>
                  <a:lnTo>
                    <a:pt x="2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08" name="Google Shape;2908;p25"/>
            <p:cNvSpPr/>
            <p:nvPr/>
          </p:nvSpPr>
          <p:spPr>
            <a:xfrm>
              <a:off x="7014375" y="3453500"/>
              <a:ext cx="57650" cy="10300"/>
            </a:xfrm>
            <a:custGeom>
              <a:avLst/>
              <a:gdLst/>
              <a:ahLst/>
              <a:cxnLst/>
              <a:rect l="l" t="t" r="r" b="b"/>
              <a:pathLst>
                <a:path w="2306" h="412" extrusionOk="0">
                  <a:moveTo>
                    <a:pt x="1" y="1"/>
                  </a:moveTo>
                  <a:lnTo>
                    <a:pt x="1" y="412"/>
                  </a:lnTo>
                  <a:lnTo>
                    <a:pt x="2306" y="412"/>
                  </a:lnTo>
                  <a:lnTo>
                    <a:pt x="2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909" name="Google Shape;2909;p25"/>
          <p:cNvGrpSpPr/>
          <p:nvPr/>
        </p:nvGrpSpPr>
        <p:grpSpPr>
          <a:xfrm flipH="1">
            <a:off x="227061" y="181009"/>
            <a:ext cx="8839635" cy="4877855"/>
            <a:chOff x="3723896" y="3186300"/>
            <a:chExt cx="3393204" cy="1872425"/>
          </a:xfrm>
        </p:grpSpPr>
        <p:sp>
          <p:nvSpPr>
            <p:cNvPr id="2910" name="Google Shape;2910;p25"/>
            <p:cNvSpPr/>
            <p:nvPr/>
          </p:nvSpPr>
          <p:spPr>
            <a:xfrm>
              <a:off x="4826575" y="5037025"/>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5"/>
            <p:cNvSpPr/>
            <p:nvPr/>
          </p:nvSpPr>
          <p:spPr>
            <a:xfrm>
              <a:off x="6033680" y="4229601"/>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5"/>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5"/>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5"/>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5"/>
            <p:cNvSpPr/>
            <p:nvPr/>
          </p:nvSpPr>
          <p:spPr>
            <a:xfrm>
              <a:off x="6513208" y="4909855"/>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5"/>
            <p:cNvSpPr/>
            <p:nvPr/>
          </p:nvSpPr>
          <p:spPr>
            <a:xfrm>
              <a:off x="3887645" y="3264075"/>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5"/>
            <p:cNvSpPr/>
            <p:nvPr/>
          </p:nvSpPr>
          <p:spPr>
            <a:xfrm>
              <a:off x="7055078"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8" name="Google Shape;2918;p25"/>
          <p:cNvSpPr txBox="1">
            <a:spLocks noGrp="1"/>
          </p:cNvSpPr>
          <p:nvPr>
            <p:ph type="title"/>
          </p:nvPr>
        </p:nvSpPr>
        <p:spPr>
          <a:xfrm>
            <a:off x="4572000" y="418525"/>
            <a:ext cx="3852000" cy="9267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6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19" name="Google Shape;2919;p25"/>
          <p:cNvSpPr txBox="1">
            <a:spLocks noGrp="1"/>
          </p:cNvSpPr>
          <p:nvPr>
            <p:ph type="subTitle" idx="1"/>
          </p:nvPr>
        </p:nvSpPr>
        <p:spPr>
          <a:xfrm>
            <a:off x="5687950" y="2360550"/>
            <a:ext cx="2736000" cy="9267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920" name="Google Shape;2920;p25"/>
          <p:cNvSpPr txBox="1">
            <a:spLocks noGrp="1"/>
          </p:cNvSpPr>
          <p:nvPr>
            <p:ph type="subTitle" idx="2"/>
          </p:nvPr>
        </p:nvSpPr>
        <p:spPr>
          <a:xfrm>
            <a:off x="5147725" y="2009100"/>
            <a:ext cx="3276000" cy="351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921" name="Google Shape;2921;p25"/>
          <p:cNvSpPr txBox="1"/>
          <p:nvPr/>
        </p:nvSpPr>
        <p:spPr>
          <a:xfrm>
            <a:off x="5102075" y="3608675"/>
            <a:ext cx="3321900" cy="6597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r>
              <a:rPr lang="en" sz="1200">
                <a:solidFill>
                  <a:schemeClr val="dk2"/>
                </a:solidFill>
                <a:latin typeface="Fira Sans Light"/>
                <a:ea typeface="Fira Sans Light"/>
                <a:cs typeface="Fira Sans Light"/>
                <a:sym typeface="Fira Sans Light"/>
              </a:rPr>
              <a:t>CREDITS: This presentation template was created by </a:t>
            </a:r>
            <a:r>
              <a:rPr lang="en" sz="1200" b="1">
                <a:solidFill>
                  <a:schemeClr val="dk1"/>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a:solidFill>
                  <a:schemeClr val="dk2"/>
                </a:solidFill>
                <a:latin typeface="Fira Sans Light"/>
                <a:ea typeface="Fira Sans Light"/>
                <a:cs typeface="Fira Sans Light"/>
                <a:sym typeface="Fira Sans Light"/>
              </a:rPr>
              <a:t>, including icons by </a:t>
            </a:r>
            <a:r>
              <a:rPr lang="en" sz="1200" b="1">
                <a:solidFill>
                  <a:schemeClr val="dk1"/>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a:solidFill>
                  <a:schemeClr val="dk2"/>
                </a:solidFill>
                <a:latin typeface="Fira Sans Light"/>
                <a:ea typeface="Fira Sans Light"/>
                <a:cs typeface="Fira Sans Light"/>
                <a:sym typeface="Fira Sans Light"/>
              </a:rPr>
              <a:t>, and infographics &amp; images by </a:t>
            </a:r>
            <a:r>
              <a:rPr lang="en" sz="1200" b="1">
                <a:solidFill>
                  <a:schemeClr val="dk1"/>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endParaRPr sz="1200">
              <a:solidFill>
                <a:schemeClr val="dk2"/>
              </a:solidFill>
              <a:latin typeface="Fira Sans Light"/>
              <a:ea typeface="Fira Sans Light"/>
              <a:cs typeface="Fira Sans Light"/>
              <a:sym typeface="Fira Sans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2922"/>
        <p:cNvGrpSpPr/>
        <p:nvPr/>
      </p:nvGrpSpPr>
      <p:grpSpPr>
        <a:xfrm>
          <a:off x="0" y="0"/>
          <a:ext cx="0" cy="0"/>
          <a:chOff x="0" y="0"/>
          <a:chExt cx="0" cy="0"/>
        </a:xfrm>
      </p:grpSpPr>
      <p:grpSp>
        <p:nvGrpSpPr>
          <p:cNvPr id="2923" name="Google Shape;2923;p26"/>
          <p:cNvGrpSpPr/>
          <p:nvPr/>
        </p:nvGrpSpPr>
        <p:grpSpPr>
          <a:xfrm rot="10800000">
            <a:off x="-1043488" y="2202143"/>
            <a:ext cx="11856973" cy="3949123"/>
            <a:chOff x="-1895475" y="2684875"/>
            <a:chExt cx="9813750" cy="3268600"/>
          </a:xfrm>
        </p:grpSpPr>
        <p:sp>
          <p:nvSpPr>
            <p:cNvPr id="2924" name="Google Shape;2924;p26"/>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6"/>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6"/>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6"/>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6"/>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6"/>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6"/>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6"/>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6"/>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6"/>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6"/>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6"/>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6"/>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6"/>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6"/>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6"/>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6"/>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6"/>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6"/>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6"/>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6"/>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6"/>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6"/>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6"/>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6"/>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6"/>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6"/>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6"/>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6"/>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6"/>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6"/>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6"/>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6"/>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6"/>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26"/>
          <p:cNvGrpSpPr/>
          <p:nvPr/>
        </p:nvGrpSpPr>
        <p:grpSpPr>
          <a:xfrm>
            <a:off x="5098325" y="300775"/>
            <a:ext cx="3325675" cy="12000"/>
            <a:chOff x="4016850" y="529025"/>
            <a:chExt cx="3325675" cy="12000"/>
          </a:xfrm>
        </p:grpSpPr>
        <p:sp>
          <p:nvSpPr>
            <p:cNvPr id="2959" name="Google Shape;2959;p26"/>
            <p:cNvSpPr/>
            <p:nvPr/>
          </p:nvSpPr>
          <p:spPr>
            <a:xfrm>
              <a:off x="5954700" y="529025"/>
              <a:ext cx="1387825" cy="12000"/>
            </a:xfrm>
            <a:custGeom>
              <a:avLst/>
              <a:gdLst/>
              <a:ahLst/>
              <a:cxnLst/>
              <a:rect l="l" t="t" r="r" b="b"/>
              <a:pathLst>
                <a:path w="55513" h="480" extrusionOk="0">
                  <a:moveTo>
                    <a:pt x="1" y="1"/>
                  </a:moveTo>
                  <a:lnTo>
                    <a:pt x="1" y="480"/>
                  </a:lnTo>
                  <a:lnTo>
                    <a:pt x="55512" y="480"/>
                  </a:lnTo>
                  <a:lnTo>
                    <a:pt x="55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6"/>
            <p:cNvSpPr/>
            <p:nvPr/>
          </p:nvSpPr>
          <p:spPr>
            <a:xfrm>
              <a:off x="5239700" y="529025"/>
              <a:ext cx="457675" cy="12000"/>
            </a:xfrm>
            <a:custGeom>
              <a:avLst/>
              <a:gdLst/>
              <a:ahLst/>
              <a:cxnLst/>
              <a:rect l="l" t="t" r="r" b="b"/>
              <a:pathLst>
                <a:path w="18307" h="480" extrusionOk="0">
                  <a:moveTo>
                    <a:pt x="1" y="1"/>
                  </a:moveTo>
                  <a:lnTo>
                    <a:pt x="1" y="480"/>
                  </a:lnTo>
                  <a:lnTo>
                    <a:pt x="18307" y="480"/>
                  </a:lnTo>
                  <a:lnTo>
                    <a:pt x="1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6"/>
            <p:cNvSpPr/>
            <p:nvPr/>
          </p:nvSpPr>
          <p:spPr>
            <a:xfrm>
              <a:off x="4016850" y="529025"/>
              <a:ext cx="135825" cy="12000"/>
            </a:xfrm>
            <a:custGeom>
              <a:avLst/>
              <a:gdLst/>
              <a:ahLst/>
              <a:cxnLst/>
              <a:rect l="l" t="t" r="r" b="b"/>
              <a:pathLst>
                <a:path w="5433" h="480" extrusionOk="0">
                  <a:moveTo>
                    <a:pt x="0" y="1"/>
                  </a:moveTo>
                  <a:lnTo>
                    <a:pt x="0" y="480"/>
                  </a:lnTo>
                  <a:lnTo>
                    <a:pt x="5433" y="48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26"/>
          <p:cNvGrpSpPr/>
          <p:nvPr/>
        </p:nvGrpSpPr>
        <p:grpSpPr>
          <a:xfrm>
            <a:off x="130100" y="181009"/>
            <a:ext cx="8839635" cy="4858789"/>
            <a:chOff x="3723896" y="3186300"/>
            <a:chExt cx="3393204" cy="1865107"/>
          </a:xfrm>
        </p:grpSpPr>
        <p:sp>
          <p:nvSpPr>
            <p:cNvPr id="2963" name="Google Shape;2963;p26"/>
            <p:cNvSpPr/>
            <p:nvPr/>
          </p:nvSpPr>
          <p:spPr>
            <a:xfrm>
              <a:off x="7049599" y="4656771"/>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6"/>
            <p:cNvSpPr/>
            <p:nvPr/>
          </p:nvSpPr>
          <p:spPr>
            <a:xfrm>
              <a:off x="5097670" y="5019360"/>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6"/>
            <p:cNvSpPr/>
            <p:nvPr/>
          </p:nvSpPr>
          <p:spPr>
            <a:xfrm>
              <a:off x="3924710" y="4864914"/>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6"/>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6"/>
            <p:cNvSpPr/>
            <p:nvPr/>
          </p:nvSpPr>
          <p:spPr>
            <a:xfrm>
              <a:off x="5697022" y="349710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6"/>
            <p:cNvSpPr/>
            <p:nvPr/>
          </p:nvSpPr>
          <p:spPr>
            <a:xfrm>
              <a:off x="7088549"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6"/>
            <p:cNvSpPr/>
            <p:nvPr/>
          </p:nvSpPr>
          <p:spPr>
            <a:xfrm>
              <a:off x="6542459" y="502685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6"/>
            <p:cNvSpPr/>
            <p:nvPr/>
          </p:nvSpPr>
          <p:spPr>
            <a:xfrm>
              <a:off x="4648153" y="3732080"/>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6"/>
            <p:cNvSpPr/>
            <p:nvPr/>
          </p:nvSpPr>
          <p:spPr>
            <a:xfrm>
              <a:off x="4802803" y="3186300"/>
              <a:ext cx="25700" cy="21725"/>
            </a:xfrm>
            <a:custGeom>
              <a:avLst/>
              <a:gdLst/>
              <a:ahLst/>
              <a:cxnLst/>
              <a:rect l="l" t="t" r="r" b="b"/>
              <a:pathLst>
                <a:path w="1028" h="869" extrusionOk="0">
                  <a:moveTo>
                    <a:pt x="526" y="1"/>
                  </a:moveTo>
                  <a:lnTo>
                    <a:pt x="252" y="435"/>
                  </a:lnTo>
                  <a:lnTo>
                    <a:pt x="1" y="868"/>
                  </a:lnTo>
                  <a:lnTo>
                    <a:pt x="1028" y="868"/>
                  </a:lnTo>
                  <a:lnTo>
                    <a:pt x="777" y="435"/>
                  </a:lnTo>
                  <a:lnTo>
                    <a:pt x="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2972"/>
        <p:cNvGrpSpPr/>
        <p:nvPr/>
      </p:nvGrpSpPr>
      <p:grpSpPr>
        <a:xfrm>
          <a:off x="0" y="0"/>
          <a:ext cx="0" cy="0"/>
          <a:chOff x="0" y="0"/>
          <a:chExt cx="0" cy="0"/>
        </a:xfrm>
      </p:grpSpPr>
      <p:grpSp>
        <p:nvGrpSpPr>
          <p:cNvPr id="2973" name="Google Shape;2973;p27"/>
          <p:cNvGrpSpPr/>
          <p:nvPr/>
        </p:nvGrpSpPr>
        <p:grpSpPr>
          <a:xfrm rot="10800000" flipH="1">
            <a:off x="-1780963" y="-19484"/>
            <a:ext cx="11856973" cy="3949123"/>
            <a:chOff x="-1895475" y="2684875"/>
            <a:chExt cx="9813750" cy="3268600"/>
          </a:xfrm>
        </p:grpSpPr>
        <p:sp>
          <p:nvSpPr>
            <p:cNvPr id="2974" name="Google Shape;2974;p27"/>
            <p:cNvSpPr/>
            <p:nvPr/>
          </p:nvSpPr>
          <p:spPr>
            <a:xfrm>
              <a:off x="-832400" y="2684875"/>
              <a:ext cx="8355800" cy="1982400"/>
            </a:xfrm>
            <a:custGeom>
              <a:avLst/>
              <a:gdLst/>
              <a:ahLst/>
              <a:cxnLst/>
              <a:rect l="l" t="t" r="r" b="b"/>
              <a:pathLst>
                <a:path w="334232" h="79296" fill="none" extrusionOk="0">
                  <a:moveTo>
                    <a:pt x="1" y="15841"/>
                  </a:moveTo>
                  <a:cubicBezTo>
                    <a:pt x="7214" y="24743"/>
                    <a:pt x="15453" y="32960"/>
                    <a:pt x="25405" y="37822"/>
                  </a:cubicBezTo>
                  <a:cubicBezTo>
                    <a:pt x="38918" y="44395"/>
                    <a:pt x="56881" y="43779"/>
                    <a:pt x="67746" y="31454"/>
                  </a:cubicBezTo>
                  <a:cubicBezTo>
                    <a:pt x="80232" y="17256"/>
                    <a:pt x="87376" y="3127"/>
                    <a:pt x="107439" y="1301"/>
                  </a:cubicBezTo>
                  <a:cubicBezTo>
                    <a:pt x="121568" y="0"/>
                    <a:pt x="138368" y="6186"/>
                    <a:pt x="146128" y="19333"/>
                  </a:cubicBezTo>
                  <a:cubicBezTo>
                    <a:pt x="150739" y="27162"/>
                    <a:pt x="153295" y="36224"/>
                    <a:pt x="157107" y="44532"/>
                  </a:cubicBezTo>
                  <a:cubicBezTo>
                    <a:pt x="166306" y="64482"/>
                    <a:pt x="181827" y="69207"/>
                    <a:pt x="200042" y="58570"/>
                  </a:cubicBezTo>
                  <a:cubicBezTo>
                    <a:pt x="208761" y="53480"/>
                    <a:pt x="218599" y="47591"/>
                    <a:pt x="227774" y="50992"/>
                  </a:cubicBezTo>
                  <a:cubicBezTo>
                    <a:pt x="239826" y="55466"/>
                    <a:pt x="244368" y="73886"/>
                    <a:pt x="256877" y="76511"/>
                  </a:cubicBezTo>
                  <a:cubicBezTo>
                    <a:pt x="263724" y="77949"/>
                    <a:pt x="270526" y="74023"/>
                    <a:pt x="277077" y="71170"/>
                  </a:cubicBezTo>
                  <a:cubicBezTo>
                    <a:pt x="292690" y="64390"/>
                    <a:pt x="299172" y="79158"/>
                    <a:pt x="313347" y="77287"/>
                  </a:cubicBezTo>
                  <a:cubicBezTo>
                    <a:pt x="316907" y="76830"/>
                    <a:pt x="320126" y="74685"/>
                    <a:pt x="323595" y="73703"/>
                  </a:cubicBezTo>
                  <a:cubicBezTo>
                    <a:pt x="327179" y="72699"/>
                    <a:pt x="334232" y="73703"/>
                    <a:pt x="332976" y="7929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7"/>
            <p:cNvSpPr/>
            <p:nvPr/>
          </p:nvSpPr>
          <p:spPr>
            <a:xfrm>
              <a:off x="-815850" y="2740800"/>
              <a:ext cx="8351250" cy="1923050"/>
            </a:xfrm>
            <a:custGeom>
              <a:avLst/>
              <a:gdLst/>
              <a:ahLst/>
              <a:cxnLst/>
              <a:rect l="l" t="t" r="r" b="b"/>
              <a:pathLst>
                <a:path w="334050" h="76922" fill="none" extrusionOk="0">
                  <a:moveTo>
                    <a:pt x="1" y="18169"/>
                  </a:moveTo>
                  <a:cubicBezTo>
                    <a:pt x="7168" y="27025"/>
                    <a:pt x="15568" y="34763"/>
                    <a:pt x="25588" y="39123"/>
                  </a:cubicBezTo>
                  <a:cubicBezTo>
                    <a:pt x="32755" y="42250"/>
                    <a:pt x="41086" y="43391"/>
                    <a:pt x="48915" y="41953"/>
                  </a:cubicBezTo>
                  <a:cubicBezTo>
                    <a:pt x="55809" y="40652"/>
                    <a:pt x="62337" y="37388"/>
                    <a:pt x="67404" y="31750"/>
                  </a:cubicBezTo>
                  <a:cubicBezTo>
                    <a:pt x="76762" y="21388"/>
                    <a:pt x="83313" y="10979"/>
                    <a:pt x="94246" y="5455"/>
                  </a:cubicBezTo>
                  <a:cubicBezTo>
                    <a:pt x="97876" y="3607"/>
                    <a:pt x="101984" y="2328"/>
                    <a:pt x="106823" y="1735"/>
                  </a:cubicBezTo>
                  <a:cubicBezTo>
                    <a:pt x="120838" y="0"/>
                    <a:pt x="137363" y="5319"/>
                    <a:pt x="145558" y="17850"/>
                  </a:cubicBezTo>
                  <a:cubicBezTo>
                    <a:pt x="150465" y="25359"/>
                    <a:pt x="153318" y="34261"/>
                    <a:pt x="157267" y="42569"/>
                  </a:cubicBezTo>
                  <a:cubicBezTo>
                    <a:pt x="159298" y="46838"/>
                    <a:pt x="161581" y="50467"/>
                    <a:pt x="164115" y="53434"/>
                  </a:cubicBezTo>
                  <a:cubicBezTo>
                    <a:pt x="173131" y="64002"/>
                    <a:pt x="185068" y="65280"/>
                    <a:pt x="199608" y="58684"/>
                  </a:cubicBezTo>
                  <a:cubicBezTo>
                    <a:pt x="204219" y="56584"/>
                    <a:pt x="209103" y="53708"/>
                    <a:pt x="213965" y="51563"/>
                  </a:cubicBezTo>
                  <a:cubicBezTo>
                    <a:pt x="220311" y="48801"/>
                    <a:pt x="226976" y="47774"/>
                    <a:pt x="233275" y="50056"/>
                  </a:cubicBezTo>
                  <a:cubicBezTo>
                    <a:pt x="244642" y="54279"/>
                    <a:pt x="249207" y="71284"/>
                    <a:pt x="261031" y="73908"/>
                  </a:cubicBezTo>
                  <a:cubicBezTo>
                    <a:pt x="267490" y="75346"/>
                    <a:pt x="273927" y="71900"/>
                    <a:pt x="280113" y="69389"/>
                  </a:cubicBezTo>
                  <a:cubicBezTo>
                    <a:pt x="294789" y="63432"/>
                    <a:pt x="301135" y="76921"/>
                    <a:pt x="314442" y="75050"/>
                  </a:cubicBezTo>
                  <a:cubicBezTo>
                    <a:pt x="317797" y="74593"/>
                    <a:pt x="320856" y="72585"/>
                    <a:pt x="324120" y="71626"/>
                  </a:cubicBezTo>
                  <a:cubicBezTo>
                    <a:pt x="327521" y="70622"/>
                    <a:pt x="334049" y="71420"/>
                    <a:pt x="333022" y="763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7"/>
            <p:cNvSpPr/>
            <p:nvPr/>
          </p:nvSpPr>
          <p:spPr>
            <a:xfrm>
              <a:off x="-799875" y="2796150"/>
              <a:ext cx="8347250" cy="1867700"/>
            </a:xfrm>
            <a:custGeom>
              <a:avLst/>
              <a:gdLst/>
              <a:ahLst/>
              <a:cxnLst/>
              <a:rect l="l" t="t" r="r" b="b"/>
              <a:pathLst>
                <a:path w="333890" h="74708" fill="none" extrusionOk="0">
                  <a:moveTo>
                    <a:pt x="1" y="20497"/>
                  </a:moveTo>
                  <a:cubicBezTo>
                    <a:pt x="7122" y="29308"/>
                    <a:pt x="15727" y="36612"/>
                    <a:pt x="25771" y="40447"/>
                  </a:cubicBezTo>
                  <a:cubicBezTo>
                    <a:pt x="32938" y="43231"/>
                    <a:pt x="41178" y="44030"/>
                    <a:pt x="48847" y="42387"/>
                  </a:cubicBezTo>
                  <a:cubicBezTo>
                    <a:pt x="55626" y="40903"/>
                    <a:pt x="62017" y="37593"/>
                    <a:pt x="67107" y="32093"/>
                  </a:cubicBezTo>
                  <a:cubicBezTo>
                    <a:pt x="76420" y="22027"/>
                    <a:pt x="83153" y="11847"/>
                    <a:pt x="93904" y="6186"/>
                  </a:cubicBezTo>
                  <a:cubicBezTo>
                    <a:pt x="97488" y="4291"/>
                    <a:pt x="101528" y="2945"/>
                    <a:pt x="106253" y="2192"/>
                  </a:cubicBezTo>
                  <a:cubicBezTo>
                    <a:pt x="120108" y="0"/>
                    <a:pt x="136359" y="4497"/>
                    <a:pt x="144987" y="16389"/>
                  </a:cubicBezTo>
                  <a:cubicBezTo>
                    <a:pt x="150191" y="23579"/>
                    <a:pt x="153387" y="32344"/>
                    <a:pt x="157450" y="40652"/>
                  </a:cubicBezTo>
                  <a:cubicBezTo>
                    <a:pt x="159504" y="44852"/>
                    <a:pt x="161787" y="48504"/>
                    <a:pt x="164275" y="51540"/>
                  </a:cubicBezTo>
                  <a:cubicBezTo>
                    <a:pt x="173131" y="62245"/>
                    <a:pt x="184635" y="64025"/>
                    <a:pt x="199197" y="58821"/>
                  </a:cubicBezTo>
                  <a:cubicBezTo>
                    <a:pt x="204721" y="56858"/>
                    <a:pt x="210450" y="53411"/>
                    <a:pt x="216156" y="50832"/>
                  </a:cubicBezTo>
                  <a:cubicBezTo>
                    <a:pt x="223483" y="47522"/>
                    <a:pt x="231427" y="46473"/>
                    <a:pt x="238776" y="49143"/>
                  </a:cubicBezTo>
                  <a:cubicBezTo>
                    <a:pt x="249481" y="53069"/>
                    <a:pt x="254069" y="68704"/>
                    <a:pt x="265208" y="71329"/>
                  </a:cubicBezTo>
                  <a:cubicBezTo>
                    <a:pt x="271280" y="72767"/>
                    <a:pt x="277328" y="69823"/>
                    <a:pt x="283172" y="67654"/>
                  </a:cubicBezTo>
                  <a:cubicBezTo>
                    <a:pt x="296890" y="62519"/>
                    <a:pt x="303098" y="74707"/>
                    <a:pt x="315583" y="72859"/>
                  </a:cubicBezTo>
                  <a:cubicBezTo>
                    <a:pt x="318733" y="72379"/>
                    <a:pt x="321609" y="70508"/>
                    <a:pt x="324691" y="69549"/>
                  </a:cubicBezTo>
                  <a:cubicBezTo>
                    <a:pt x="327886" y="68545"/>
                    <a:pt x="333889" y="69161"/>
                    <a:pt x="333113" y="7347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7"/>
            <p:cNvSpPr/>
            <p:nvPr/>
          </p:nvSpPr>
          <p:spPr>
            <a:xfrm>
              <a:off x="-783325" y="2852075"/>
              <a:ext cx="8342675" cy="1811775"/>
            </a:xfrm>
            <a:custGeom>
              <a:avLst/>
              <a:gdLst/>
              <a:ahLst/>
              <a:cxnLst/>
              <a:rect l="l" t="t" r="r" b="b"/>
              <a:pathLst>
                <a:path w="333707" h="72471" fill="none" extrusionOk="0">
                  <a:moveTo>
                    <a:pt x="1" y="22825"/>
                  </a:moveTo>
                  <a:cubicBezTo>
                    <a:pt x="7077" y="31590"/>
                    <a:pt x="15841" y="38392"/>
                    <a:pt x="25930" y="41770"/>
                  </a:cubicBezTo>
                  <a:cubicBezTo>
                    <a:pt x="33120" y="44167"/>
                    <a:pt x="41246" y="44646"/>
                    <a:pt x="48778" y="42798"/>
                  </a:cubicBezTo>
                  <a:cubicBezTo>
                    <a:pt x="55421" y="41154"/>
                    <a:pt x="61698" y="37753"/>
                    <a:pt x="66788" y="32412"/>
                  </a:cubicBezTo>
                  <a:cubicBezTo>
                    <a:pt x="76032" y="22643"/>
                    <a:pt x="82948" y="12668"/>
                    <a:pt x="93539" y="6893"/>
                  </a:cubicBezTo>
                  <a:cubicBezTo>
                    <a:pt x="97077" y="4953"/>
                    <a:pt x="101071" y="3515"/>
                    <a:pt x="105659" y="2625"/>
                  </a:cubicBezTo>
                  <a:cubicBezTo>
                    <a:pt x="119377" y="0"/>
                    <a:pt x="135378" y="3652"/>
                    <a:pt x="144394" y="14905"/>
                  </a:cubicBezTo>
                  <a:cubicBezTo>
                    <a:pt x="149917" y="21775"/>
                    <a:pt x="153410" y="30403"/>
                    <a:pt x="157609" y="38689"/>
                  </a:cubicBezTo>
                  <a:cubicBezTo>
                    <a:pt x="159687" y="42843"/>
                    <a:pt x="161969" y="46518"/>
                    <a:pt x="164434" y="49622"/>
                  </a:cubicBezTo>
                  <a:cubicBezTo>
                    <a:pt x="173085" y="60464"/>
                    <a:pt x="184338" y="62975"/>
                    <a:pt x="198763" y="58958"/>
                  </a:cubicBezTo>
                  <a:cubicBezTo>
                    <a:pt x="205246" y="57155"/>
                    <a:pt x="211774" y="53092"/>
                    <a:pt x="218302" y="50079"/>
                  </a:cubicBezTo>
                  <a:cubicBezTo>
                    <a:pt x="226633" y="46198"/>
                    <a:pt x="235855" y="45149"/>
                    <a:pt x="244277" y="48230"/>
                  </a:cubicBezTo>
                  <a:cubicBezTo>
                    <a:pt x="254297" y="51859"/>
                    <a:pt x="258908" y="66102"/>
                    <a:pt x="269362" y="68727"/>
                  </a:cubicBezTo>
                  <a:cubicBezTo>
                    <a:pt x="275046" y="70142"/>
                    <a:pt x="280729" y="67700"/>
                    <a:pt x="286207" y="65874"/>
                  </a:cubicBezTo>
                  <a:cubicBezTo>
                    <a:pt x="298967" y="61583"/>
                    <a:pt x="305038" y="72470"/>
                    <a:pt x="316702" y="70622"/>
                  </a:cubicBezTo>
                  <a:cubicBezTo>
                    <a:pt x="319646" y="70142"/>
                    <a:pt x="322340" y="68407"/>
                    <a:pt x="325238" y="67449"/>
                  </a:cubicBezTo>
                  <a:cubicBezTo>
                    <a:pt x="328206" y="66467"/>
                    <a:pt x="333707" y="66878"/>
                    <a:pt x="333159" y="7053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7"/>
            <p:cNvSpPr/>
            <p:nvPr/>
          </p:nvSpPr>
          <p:spPr>
            <a:xfrm>
              <a:off x="-767350" y="2906850"/>
              <a:ext cx="8338675" cy="1757000"/>
            </a:xfrm>
            <a:custGeom>
              <a:avLst/>
              <a:gdLst/>
              <a:ahLst/>
              <a:cxnLst/>
              <a:rect l="l" t="t" r="r" b="b"/>
              <a:pathLst>
                <a:path w="333547" h="70280" fill="none" extrusionOk="0">
                  <a:moveTo>
                    <a:pt x="1" y="25177"/>
                  </a:moveTo>
                  <a:cubicBezTo>
                    <a:pt x="7054" y="33896"/>
                    <a:pt x="16001" y="40241"/>
                    <a:pt x="26113" y="43117"/>
                  </a:cubicBezTo>
                  <a:cubicBezTo>
                    <a:pt x="33303" y="45172"/>
                    <a:pt x="41315" y="45309"/>
                    <a:pt x="48710" y="43254"/>
                  </a:cubicBezTo>
                  <a:cubicBezTo>
                    <a:pt x="55261" y="41428"/>
                    <a:pt x="61401" y="37959"/>
                    <a:pt x="66491" y="32755"/>
                  </a:cubicBezTo>
                  <a:cubicBezTo>
                    <a:pt x="75690" y="23328"/>
                    <a:pt x="82788" y="13559"/>
                    <a:pt x="93197" y="7647"/>
                  </a:cubicBezTo>
                  <a:cubicBezTo>
                    <a:pt x="96689" y="5661"/>
                    <a:pt x="100615" y="4132"/>
                    <a:pt x="105066" y="3105"/>
                  </a:cubicBezTo>
                  <a:cubicBezTo>
                    <a:pt x="118647" y="0"/>
                    <a:pt x="134396" y="2854"/>
                    <a:pt x="143846" y="13467"/>
                  </a:cubicBezTo>
                  <a:cubicBezTo>
                    <a:pt x="149666" y="20018"/>
                    <a:pt x="153478" y="28486"/>
                    <a:pt x="157792" y="36772"/>
                  </a:cubicBezTo>
                  <a:cubicBezTo>
                    <a:pt x="159915" y="40858"/>
                    <a:pt x="162175" y="44555"/>
                    <a:pt x="164617" y="47728"/>
                  </a:cubicBezTo>
                  <a:cubicBezTo>
                    <a:pt x="173062" y="58707"/>
                    <a:pt x="184110" y="62154"/>
                    <a:pt x="198353" y="59118"/>
                  </a:cubicBezTo>
                  <a:cubicBezTo>
                    <a:pt x="205817" y="57520"/>
                    <a:pt x="213098" y="52841"/>
                    <a:pt x="220470" y="49349"/>
                  </a:cubicBezTo>
                  <a:cubicBezTo>
                    <a:pt x="229829" y="44921"/>
                    <a:pt x="240283" y="43893"/>
                    <a:pt x="249778" y="47340"/>
                  </a:cubicBezTo>
                  <a:cubicBezTo>
                    <a:pt x="259137" y="50718"/>
                    <a:pt x="263770" y="63546"/>
                    <a:pt x="273539" y="66171"/>
                  </a:cubicBezTo>
                  <a:cubicBezTo>
                    <a:pt x="278835" y="67586"/>
                    <a:pt x="284153" y="65623"/>
                    <a:pt x="289243" y="64139"/>
                  </a:cubicBezTo>
                  <a:cubicBezTo>
                    <a:pt x="301067" y="60670"/>
                    <a:pt x="307024" y="70279"/>
                    <a:pt x="317820" y="68431"/>
                  </a:cubicBezTo>
                  <a:cubicBezTo>
                    <a:pt x="320582" y="67951"/>
                    <a:pt x="323093" y="66353"/>
                    <a:pt x="325786" y="65395"/>
                  </a:cubicBezTo>
                  <a:cubicBezTo>
                    <a:pt x="328571" y="64413"/>
                    <a:pt x="333547" y="64642"/>
                    <a:pt x="333227" y="6765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7"/>
            <p:cNvSpPr/>
            <p:nvPr/>
          </p:nvSpPr>
          <p:spPr>
            <a:xfrm>
              <a:off x="-750800" y="2962200"/>
              <a:ext cx="8334125" cy="1701075"/>
            </a:xfrm>
            <a:custGeom>
              <a:avLst/>
              <a:gdLst/>
              <a:ahLst/>
              <a:cxnLst/>
              <a:rect l="l" t="t" r="r" b="b"/>
              <a:pathLst>
                <a:path w="333365" h="68043" fill="none" extrusionOk="0">
                  <a:moveTo>
                    <a:pt x="1" y="27505"/>
                  </a:moveTo>
                  <a:cubicBezTo>
                    <a:pt x="6985" y="36201"/>
                    <a:pt x="16115" y="42067"/>
                    <a:pt x="26273" y="44441"/>
                  </a:cubicBezTo>
                  <a:cubicBezTo>
                    <a:pt x="33463" y="46130"/>
                    <a:pt x="41383" y="45948"/>
                    <a:pt x="48619" y="43688"/>
                  </a:cubicBezTo>
                  <a:cubicBezTo>
                    <a:pt x="55055" y="41679"/>
                    <a:pt x="61081" y="38164"/>
                    <a:pt x="66171" y="33097"/>
                  </a:cubicBezTo>
                  <a:cubicBezTo>
                    <a:pt x="75324" y="23967"/>
                    <a:pt x="82583" y="14426"/>
                    <a:pt x="92831" y="8400"/>
                  </a:cubicBezTo>
                  <a:cubicBezTo>
                    <a:pt x="96278" y="6346"/>
                    <a:pt x="100135" y="4725"/>
                    <a:pt x="104472" y="3584"/>
                  </a:cubicBezTo>
                  <a:cubicBezTo>
                    <a:pt x="117916" y="0"/>
                    <a:pt x="133415" y="2009"/>
                    <a:pt x="143252" y="12007"/>
                  </a:cubicBezTo>
                  <a:cubicBezTo>
                    <a:pt x="149392" y="18238"/>
                    <a:pt x="153524" y="26569"/>
                    <a:pt x="157952" y="34832"/>
                  </a:cubicBezTo>
                  <a:cubicBezTo>
                    <a:pt x="160097" y="38872"/>
                    <a:pt x="162334" y="42592"/>
                    <a:pt x="164754" y="45834"/>
                  </a:cubicBezTo>
                  <a:cubicBezTo>
                    <a:pt x="173039" y="56949"/>
                    <a:pt x="183904" y="61446"/>
                    <a:pt x="197919" y="59255"/>
                  </a:cubicBezTo>
                  <a:cubicBezTo>
                    <a:pt x="206387" y="57954"/>
                    <a:pt x="214422" y="52544"/>
                    <a:pt x="222616" y="48618"/>
                  </a:cubicBezTo>
                  <a:cubicBezTo>
                    <a:pt x="232979" y="43642"/>
                    <a:pt x="244688" y="42615"/>
                    <a:pt x="255279" y="46427"/>
                  </a:cubicBezTo>
                  <a:cubicBezTo>
                    <a:pt x="263953" y="49554"/>
                    <a:pt x="268609" y="60967"/>
                    <a:pt x="277693" y="63592"/>
                  </a:cubicBezTo>
                  <a:cubicBezTo>
                    <a:pt x="282601" y="65007"/>
                    <a:pt x="287531" y="63546"/>
                    <a:pt x="292279" y="62382"/>
                  </a:cubicBezTo>
                  <a:cubicBezTo>
                    <a:pt x="303144" y="59734"/>
                    <a:pt x="308964" y="68043"/>
                    <a:pt x="318939" y="66217"/>
                  </a:cubicBezTo>
                  <a:cubicBezTo>
                    <a:pt x="321472" y="65737"/>
                    <a:pt x="323846" y="64276"/>
                    <a:pt x="326334" y="63341"/>
                  </a:cubicBezTo>
                  <a:cubicBezTo>
                    <a:pt x="328913" y="62359"/>
                    <a:pt x="333364" y="62359"/>
                    <a:pt x="333273" y="647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7"/>
            <p:cNvSpPr/>
            <p:nvPr/>
          </p:nvSpPr>
          <p:spPr>
            <a:xfrm>
              <a:off x="-734825" y="3016975"/>
              <a:ext cx="8334125" cy="1646300"/>
            </a:xfrm>
            <a:custGeom>
              <a:avLst/>
              <a:gdLst/>
              <a:ahLst/>
              <a:cxnLst/>
              <a:rect l="l" t="t" r="r" b="b"/>
              <a:pathLst>
                <a:path w="333365" h="65852" fill="none" extrusionOk="0">
                  <a:moveTo>
                    <a:pt x="1" y="29879"/>
                  </a:moveTo>
                  <a:cubicBezTo>
                    <a:pt x="6963" y="38530"/>
                    <a:pt x="16252" y="43916"/>
                    <a:pt x="26478" y="45811"/>
                  </a:cubicBezTo>
                  <a:cubicBezTo>
                    <a:pt x="33645" y="47135"/>
                    <a:pt x="41474" y="46610"/>
                    <a:pt x="48573" y="44145"/>
                  </a:cubicBezTo>
                  <a:cubicBezTo>
                    <a:pt x="54873" y="41953"/>
                    <a:pt x="60785" y="38370"/>
                    <a:pt x="65875" y="33462"/>
                  </a:cubicBezTo>
                  <a:cubicBezTo>
                    <a:pt x="74982" y="24629"/>
                    <a:pt x="82423" y="15294"/>
                    <a:pt x="92489" y="9154"/>
                  </a:cubicBezTo>
                  <a:cubicBezTo>
                    <a:pt x="95913" y="7031"/>
                    <a:pt x="99679" y="5342"/>
                    <a:pt x="103879" y="4064"/>
                  </a:cubicBezTo>
                  <a:cubicBezTo>
                    <a:pt x="117186" y="1"/>
                    <a:pt x="132456" y="1188"/>
                    <a:pt x="142682" y="10546"/>
                  </a:cubicBezTo>
                  <a:cubicBezTo>
                    <a:pt x="149164" y="16481"/>
                    <a:pt x="153570" y="24675"/>
                    <a:pt x="158135" y="32938"/>
                  </a:cubicBezTo>
                  <a:cubicBezTo>
                    <a:pt x="160326" y="36909"/>
                    <a:pt x="162540" y="40630"/>
                    <a:pt x="164937" y="43962"/>
                  </a:cubicBezTo>
                  <a:cubicBezTo>
                    <a:pt x="173040" y="55192"/>
                    <a:pt x="183745" y="57931"/>
                    <a:pt x="197508" y="59438"/>
                  </a:cubicBezTo>
                  <a:cubicBezTo>
                    <a:pt x="206958" y="60465"/>
                    <a:pt x="215768" y="52271"/>
                    <a:pt x="224784" y="47888"/>
                  </a:cubicBezTo>
                  <a:cubicBezTo>
                    <a:pt x="236174" y="42364"/>
                    <a:pt x="249139" y="41360"/>
                    <a:pt x="260780" y="45537"/>
                  </a:cubicBezTo>
                  <a:cubicBezTo>
                    <a:pt x="268769" y="48390"/>
                    <a:pt x="273471" y="58411"/>
                    <a:pt x="281871" y="61035"/>
                  </a:cubicBezTo>
                  <a:cubicBezTo>
                    <a:pt x="286390" y="62451"/>
                    <a:pt x="290932" y="61469"/>
                    <a:pt x="295337" y="60647"/>
                  </a:cubicBezTo>
                  <a:cubicBezTo>
                    <a:pt x="305244" y="58821"/>
                    <a:pt x="310927" y="65852"/>
                    <a:pt x="320080" y="64026"/>
                  </a:cubicBezTo>
                  <a:cubicBezTo>
                    <a:pt x="322408" y="63546"/>
                    <a:pt x="324600" y="62222"/>
                    <a:pt x="326882" y="61286"/>
                  </a:cubicBezTo>
                  <a:cubicBezTo>
                    <a:pt x="329256" y="60305"/>
                    <a:pt x="333205" y="60122"/>
                    <a:pt x="333364" y="6185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7"/>
            <p:cNvSpPr/>
            <p:nvPr/>
          </p:nvSpPr>
          <p:spPr>
            <a:xfrm>
              <a:off x="-718275" y="3071200"/>
              <a:ext cx="8335275" cy="1592075"/>
            </a:xfrm>
            <a:custGeom>
              <a:avLst/>
              <a:gdLst/>
              <a:ahLst/>
              <a:cxnLst/>
              <a:rect l="l" t="t" r="r" b="b"/>
              <a:pathLst>
                <a:path w="333411" h="63683" fill="none" extrusionOk="0">
                  <a:moveTo>
                    <a:pt x="1" y="32252"/>
                  </a:moveTo>
                  <a:cubicBezTo>
                    <a:pt x="6917" y="40857"/>
                    <a:pt x="16389" y="45788"/>
                    <a:pt x="26638" y="47180"/>
                  </a:cubicBezTo>
                  <a:cubicBezTo>
                    <a:pt x="33828" y="48139"/>
                    <a:pt x="41543" y="47294"/>
                    <a:pt x="48482" y="44623"/>
                  </a:cubicBezTo>
                  <a:cubicBezTo>
                    <a:pt x="54690" y="42250"/>
                    <a:pt x="60465" y="38598"/>
                    <a:pt x="65555" y="33827"/>
                  </a:cubicBezTo>
                  <a:cubicBezTo>
                    <a:pt x="74617" y="25313"/>
                    <a:pt x="82240" y="16206"/>
                    <a:pt x="92124" y="9929"/>
                  </a:cubicBezTo>
                  <a:cubicBezTo>
                    <a:pt x="95502" y="7761"/>
                    <a:pt x="99222" y="5980"/>
                    <a:pt x="103285" y="4565"/>
                  </a:cubicBezTo>
                  <a:cubicBezTo>
                    <a:pt x="116456" y="0"/>
                    <a:pt x="131475" y="388"/>
                    <a:pt x="142111" y="9130"/>
                  </a:cubicBezTo>
                  <a:cubicBezTo>
                    <a:pt x="148890" y="14722"/>
                    <a:pt x="153592" y="22803"/>
                    <a:pt x="158271" y="31042"/>
                  </a:cubicBezTo>
                  <a:cubicBezTo>
                    <a:pt x="160508" y="34968"/>
                    <a:pt x="162722" y="38712"/>
                    <a:pt x="165096" y="42090"/>
                  </a:cubicBezTo>
                  <a:cubicBezTo>
                    <a:pt x="172994" y="53480"/>
                    <a:pt x="183608" y="57862"/>
                    <a:pt x="197074" y="59620"/>
                  </a:cubicBezTo>
                  <a:cubicBezTo>
                    <a:pt x="207460" y="60989"/>
                    <a:pt x="217069" y="52042"/>
                    <a:pt x="226930" y="47203"/>
                  </a:cubicBezTo>
                  <a:cubicBezTo>
                    <a:pt x="239324" y="41108"/>
                    <a:pt x="253544" y="40127"/>
                    <a:pt x="266281" y="44669"/>
                  </a:cubicBezTo>
                  <a:cubicBezTo>
                    <a:pt x="273585" y="47271"/>
                    <a:pt x="278310" y="55876"/>
                    <a:pt x="286025" y="58501"/>
                  </a:cubicBezTo>
                  <a:cubicBezTo>
                    <a:pt x="290179" y="59916"/>
                    <a:pt x="294310" y="59414"/>
                    <a:pt x="298373" y="58935"/>
                  </a:cubicBezTo>
                  <a:cubicBezTo>
                    <a:pt x="307298" y="57908"/>
                    <a:pt x="312890" y="63683"/>
                    <a:pt x="321176" y="61857"/>
                  </a:cubicBezTo>
                  <a:cubicBezTo>
                    <a:pt x="323321" y="61377"/>
                    <a:pt x="325330" y="60190"/>
                    <a:pt x="327430" y="59254"/>
                  </a:cubicBezTo>
                  <a:cubicBezTo>
                    <a:pt x="329598" y="58296"/>
                    <a:pt x="333022" y="57908"/>
                    <a:pt x="333410" y="5900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7"/>
            <p:cNvSpPr/>
            <p:nvPr/>
          </p:nvSpPr>
          <p:spPr>
            <a:xfrm>
              <a:off x="-702300" y="3114550"/>
              <a:ext cx="8336975" cy="1548725"/>
            </a:xfrm>
            <a:custGeom>
              <a:avLst/>
              <a:gdLst/>
              <a:ahLst/>
              <a:cxnLst/>
              <a:rect l="l" t="t" r="r" b="b"/>
              <a:pathLst>
                <a:path w="333479" h="61949" fill="none" extrusionOk="0">
                  <a:moveTo>
                    <a:pt x="1" y="35083"/>
                  </a:moveTo>
                  <a:cubicBezTo>
                    <a:pt x="6871" y="43643"/>
                    <a:pt x="16526" y="48116"/>
                    <a:pt x="26821" y="48984"/>
                  </a:cubicBezTo>
                  <a:cubicBezTo>
                    <a:pt x="34011" y="49600"/>
                    <a:pt x="41611" y="48413"/>
                    <a:pt x="48436" y="45537"/>
                  </a:cubicBezTo>
                  <a:cubicBezTo>
                    <a:pt x="54508" y="42981"/>
                    <a:pt x="60168" y="39283"/>
                    <a:pt x="65258" y="34650"/>
                  </a:cubicBezTo>
                  <a:cubicBezTo>
                    <a:pt x="74274" y="26432"/>
                    <a:pt x="82058" y="17553"/>
                    <a:pt x="91781" y="11140"/>
                  </a:cubicBezTo>
                  <a:cubicBezTo>
                    <a:pt x="95114" y="8925"/>
                    <a:pt x="98766" y="7031"/>
                    <a:pt x="102692" y="5502"/>
                  </a:cubicBezTo>
                  <a:cubicBezTo>
                    <a:pt x="115725" y="457"/>
                    <a:pt x="130539" y="1"/>
                    <a:pt x="141541" y="8149"/>
                  </a:cubicBezTo>
                  <a:cubicBezTo>
                    <a:pt x="148662" y="13422"/>
                    <a:pt x="153638" y="21365"/>
                    <a:pt x="158454" y="29582"/>
                  </a:cubicBezTo>
                  <a:cubicBezTo>
                    <a:pt x="160714" y="33463"/>
                    <a:pt x="162951" y="37206"/>
                    <a:pt x="165256" y="40675"/>
                  </a:cubicBezTo>
                  <a:cubicBezTo>
                    <a:pt x="173017" y="52157"/>
                    <a:pt x="183425" y="58365"/>
                    <a:pt x="196664" y="60259"/>
                  </a:cubicBezTo>
                  <a:cubicBezTo>
                    <a:pt x="208008" y="61857"/>
                    <a:pt x="218416" y="52225"/>
                    <a:pt x="229098" y="46930"/>
                  </a:cubicBezTo>
                  <a:cubicBezTo>
                    <a:pt x="242520" y="40310"/>
                    <a:pt x="257973" y="39329"/>
                    <a:pt x="271782" y="44236"/>
                  </a:cubicBezTo>
                  <a:cubicBezTo>
                    <a:pt x="278424" y="46587"/>
                    <a:pt x="283194" y="53754"/>
                    <a:pt x="290202" y="56402"/>
                  </a:cubicBezTo>
                  <a:cubicBezTo>
                    <a:pt x="293968" y="57817"/>
                    <a:pt x="297734" y="57772"/>
                    <a:pt x="301432" y="57680"/>
                  </a:cubicBezTo>
                  <a:cubicBezTo>
                    <a:pt x="309375" y="57429"/>
                    <a:pt x="314853" y="61949"/>
                    <a:pt x="322317" y="60123"/>
                  </a:cubicBezTo>
                  <a:cubicBezTo>
                    <a:pt x="324257" y="59643"/>
                    <a:pt x="326083" y="58570"/>
                    <a:pt x="327978" y="57657"/>
                  </a:cubicBezTo>
                  <a:cubicBezTo>
                    <a:pt x="329964" y="56699"/>
                    <a:pt x="332862" y="56128"/>
                    <a:pt x="333479" y="56585"/>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7"/>
            <p:cNvSpPr/>
            <p:nvPr/>
          </p:nvSpPr>
          <p:spPr>
            <a:xfrm>
              <a:off x="-685750" y="3148800"/>
              <a:ext cx="8338700" cy="1575525"/>
            </a:xfrm>
            <a:custGeom>
              <a:avLst/>
              <a:gdLst/>
              <a:ahLst/>
              <a:cxnLst/>
              <a:rect l="l" t="t" r="r" b="b"/>
              <a:pathLst>
                <a:path w="333548" h="63021" fill="none" extrusionOk="0">
                  <a:moveTo>
                    <a:pt x="1" y="38255"/>
                  </a:moveTo>
                  <a:cubicBezTo>
                    <a:pt x="6826" y="46769"/>
                    <a:pt x="16640" y="50809"/>
                    <a:pt x="26980" y="51175"/>
                  </a:cubicBezTo>
                  <a:cubicBezTo>
                    <a:pt x="34170" y="51448"/>
                    <a:pt x="41680" y="49896"/>
                    <a:pt x="48345" y="46815"/>
                  </a:cubicBezTo>
                  <a:cubicBezTo>
                    <a:pt x="54302" y="44076"/>
                    <a:pt x="59849" y="40310"/>
                    <a:pt x="64939" y="35813"/>
                  </a:cubicBezTo>
                  <a:cubicBezTo>
                    <a:pt x="73886" y="27916"/>
                    <a:pt x="81875" y="19242"/>
                    <a:pt x="91416" y="12714"/>
                  </a:cubicBezTo>
                  <a:cubicBezTo>
                    <a:pt x="94703" y="10454"/>
                    <a:pt x="98287" y="8468"/>
                    <a:pt x="102098" y="6802"/>
                  </a:cubicBezTo>
                  <a:cubicBezTo>
                    <a:pt x="114972" y="1233"/>
                    <a:pt x="129557" y="0"/>
                    <a:pt x="140970" y="7533"/>
                  </a:cubicBezTo>
                  <a:cubicBezTo>
                    <a:pt x="148411" y="12463"/>
                    <a:pt x="153661" y="20292"/>
                    <a:pt x="158614" y="28509"/>
                  </a:cubicBezTo>
                  <a:cubicBezTo>
                    <a:pt x="160896" y="32298"/>
                    <a:pt x="163133" y="36087"/>
                    <a:pt x="165416" y="39625"/>
                  </a:cubicBezTo>
                  <a:cubicBezTo>
                    <a:pt x="172994" y="51243"/>
                    <a:pt x="183151" y="59346"/>
                    <a:pt x="196230" y="61240"/>
                  </a:cubicBezTo>
                  <a:cubicBezTo>
                    <a:pt x="208533" y="63021"/>
                    <a:pt x="219740" y="52772"/>
                    <a:pt x="231244" y="47043"/>
                  </a:cubicBezTo>
                  <a:cubicBezTo>
                    <a:pt x="245670" y="39853"/>
                    <a:pt x="262401" y="38895"/>
                    <a:pt x="277283" y="44167"/>
                  </a:cubicBezTo>
                  <a:cubicBezTo>
                    <a:pt x="283240" y="46267"/>
                    <a:pt x="288033" y="52019"/>
                    <a:pt x="294356" y="54667"/>
                  </a:cubicBezTo>
                  <a:cubicBezTo>
                    <a:pt x="297734" y="56082"/>
                    <a:pt x="301112" y="56516"/>
                    <a:pt x="304445" y="56767"/>
                  </a:cubicBezTo>
                  <a:cubicBezTo>
                    <a:pt x="311429" y="57292"/>
                    <a:pt x="316793" y="60579"/>
                    <a:pt x="323435" y="58753"/>
                  </a:cubicBezTo>
                  <a:cubicBezTo>
                    <a:pt x="325170" y="58273"/>
                    <a:pt x="326814" y="57337"/>
                    <a:pt x="328525" y="56424"/>
                  </a:cubicBezTo>
                  <a:cubicBezTo>
                    <a:pt x="330283" y="55489"/>
                    <a:pt x="332680" y="54690"/>
                    <a:pt x="333547" y="5450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7"/>
            <p:cNvSpPr/>
            <p:nvPr/>
          </p:nvSpPr>
          <p:spPr>
            <a:xfrm>
              <a:off x="-669775" y="3182450"/>
              <a:ext cx="8340400" cy="1585825"/>
            </a:xfrm>
            <a:custGeom>
              <a:avLst/>
              <a:gdLst/>
              <a:ahLst/>
              <a:cxnLst/>
              <a:rect l="l" t="t" r="r" b="b"/>
              <a:pathLst>
                <a:path w="333616" h="63433" fill="none" extrusionOk="0">
                  <a:moveTo>
                    <a:pt x="1" y="41474"/>
                  </a:moveTo>
                  <a:cubicBezTo>
                    <a:pt x="6803" y="49943"/>
                    <a:pt x="16800" y="53503"/>
                    <a:pt x="27163" y="53366"/>
                  </a:cubicBezTo>
                  <a:cubicBezTo>
                    <a:pt x="34353" y="53275"/>
                    <a:pt x="41771" y="51403"/>
                    <a:pt x="48299" y="48139"/>
                  </a:cubicBezTo>
                  <a:cubicBezTo>
                    <a:pt x="54120" y="45195"/>
                    <a:pt x="59529" y="41383"/>
                    <a:pt x="64642" y="37024"/>
                  </a:cubicBezTo>
                  <a:cubicBezTo>
                    <a:pt x="73544" y="29423"/>
                    <a:pt x="81716" y="20977"/>
                    <a:pt x="91074" y="14312"/>
                  </a:cubicBezTo>
                  <a:cubicBezTo>
                    <a:pt x="94315" y="12007"/>
                    <a:pt x="97830" y="9907"/>
                    <a:pt x="101528" y="8150"/>
                  </a:cubicBezTo>
                  <a:cubicBezTo>
                    <a:pt x="114219" y="2032"/>
                    <a:pt x="128622" y="1"/>
                    <a:pt x="140399" y="6940"/>
                  </a:cubicBezTo>
                  <a:cubicBezTo>
                    <a:pt x="148183" y="11528"/>
                    <a:pt x="153729" y="19220"/>
                    <a:pt x="158797" y="27437"/>
                  </a:cubicBezTo>
                  <a:cubicBezTo>
                    <a:pt x="161102" y="31180"/>
                    <a:pt x="163339" y="34969"/>
                    <a:pt x="165599" y="38576"/>
                  </a:cubicBezTo>
                  <a:cubicBezTo>
                    <a:pt x="172994" y="50331"/>
                    <a:pt x="182763" y="61104"/>
                    <a:pt x="195819" y="62245"/>
                  </a:cubicBezTo>
                  <a:cubicBezTo>
                    <a:pt x="209195" y="63432"/>
                    <a:pt x="221087" y="53344"/>
                    <a:pt x="233413" y="47158"/>
                  </a:cubicBezTo>
                  <a:cubicBezTo>
                    <a:pt x="248842" y="39420"/>
                    <a:pt x="266806" y="38530"/>
                    <a:pt x="282784" y="44122"/>
                  </a:cubicBezTo>
                  <a:cubicBezTo>
                    <a:pt x="288056" y="45994"/>
                    <a:pt x="292895" y="50308"/>
                    <a:pt x="298533" y="52956"/>
                  </a:cubicBezTo>
                  <a:cubicBezTo>
                    <a:pt x="301523" y="54348"/>
                    <a:pt x="304513" y="55238"/>
                    <a:pt x="307503" y="55877"/>
                  </a:cubicBezTo>
                  <a:cubicBezTo>
                    <a:pt x="313529" y="57155"/>
                    <a:pt x="318779" y="59233"/>
                    <a:pt x="324554" y="57407"/>
                  </a:cubicBezTo>
                  <a:cubicBezTo>
                    <a:pt x="326083" y="56950"/>
                    <a:pt x="327590" y="56128"/>
                    <a:pt x="329073" y="55238"/>
                  </a:cubicBezTo>
                  <a:cubicBezTo>
                    <a:pt x="330648" y="54279"/>
                    <a:pt x="332520" y="53298"/>
                    <a:pt x="333616" y="5247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7"/>
            <p:cNvSpPr/>
            <p:nvPr/>
          </p:nvSpPr>
          <p:spPr>
            <a:xfrm>
              <a:off x="-653225" y="3170475"/>
              <a:ext cx="8341550" cy="1705650"/>
            </a:xfrm>
            <a:custGeom>
              <a:avLst/>
              <a:gdLst/>
              <a:ahLst/>
              <a:cxnLst/>
              <a:rect l="l" t="t" r="r" b="b"/>
              <a:pathLst>
                <a:path w="333662" h="68226" fill="none" extrusionOk="0">
                  <a:moveTo>
                    <a:pt x="1" y="46496"/>
                  </a:moveTo>
                  <a:cubicBezTo>
                    <a:pt x="11391" y="60739"/>
                    <a:pt x="32573" y="59780"/>
                    <a:pt x="48208" y="51266"/>
                  </a:cubicBezTo>
                  <a:cubicBezTo>
                    <a:pt x="63843" y="42752"/>
                    <a:pt x="76215" y="28441"/>
                    <a:pt x="90709" y="17736"/>
                  </a:cubicBezTo>
                  <a:cubicBezTo>
                    <a:pt x="105203" y="7031"/>
                    <a:pt x="124193" y="1"/>
                    <a:pt x="139806" y="8172"/>
                  </a:cubicBezTo>
                  <a:cubicBezTo>
                    <a:pt x="151561" y="14312"/>
                    <a:pt x="158545" y="27505"/>
                    <a:pt x="165735" y="39374"/>
                  </a:cubicBezTo>
                  <a:cubicBezTo>
                    <a:pt x="172948" y="51243"/>
                    <a:pt x="182421" y="63364"/>
                    <a:pt x="195385" y="65098"/>
                  </a:cubicBezTo>
                  <a:cubicBezTo>
                    <a:pt x="209697" y="66993"/>
                    <a:pt x="222388" y="55763"/>
                    <a:pt x="235558" y="49121"/>
                  </a:cubicBezTo>
                  <a:cubicBezTo>
                    <a:pt x="252015" y="40835"/>
                    <a:pt x="271234" y="39945"/>
                    <a:pt x="288284" y="45902"/>
                  </a:cubicBezTo>
                  <a:cubicBezTo>
                    <a:pt x="302459" y="50855"/>
                    <a:pt x="319144" y="68225"/>
                    <a:pt x="333661" y="5227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7"/>
            <p:cNvSpPr/>
            <p:nvPr/>
          </p:nvSpPr>
          <p:spPr>
            <a:xfrm>
              <a:off x="-641800" y="3285175"/>
              <a:ext cx="8351225" cy="1603500"/>
            </a:xfrm>
            <a:custGeom>
              <a:avLst/>
              <a:gdLst/>
              <a:ahLst/>
              <a:cxnLst/>
              <a:rect l="l" t="t" r="r" b="b"/>
              <a:pathLst>
                <a:path w="334049" h="64140" fill="none" extrusionOk="0">
                  <a:moveTo>
                    <a:pt x="0" y="44601"/>
                  </a:moveTo>
                  <a:cubicBezTo>
                    <a:pt x="12737" y="59597"/>
                    <a:pt x="35608" y="58525"/>
                    <a:pt x="52362" y="48847"/>
                  </a:cubicBezTo>
                  <a:cubicBezTo>
                    <a:pt x="67312" y="40241"/>
                    <a:pt x="79318" y="26432"/>
                    <a:pt x="93470" y="16252"/>
                  </a:cubicBezTo>
                  <a:cubicBezTo>
                    <a:pt x="108055" y="5753"/>
                    <a:pt x="126909" y="1"/>
                    <a:pt x="142134" y="8606"/>
                  </a:cubicBezTo>
                  <a:cubicBezTo>
                    <a:pt x="153683" y="15202"/>
                    <a:pt x="160873" y="28030"/>
                    <a:pt x="168725" y="38438"/>
                  </a:cubicBezTo>
                  <a:cubicBezTo>
                    <a:pt x="176508" y="48755"/>
                    <a:pt x="185753" y="58913"/>
                    <a:pt x="198329" y="59666"/>
                  </a:cubicBezTo>
                  <a:cubicBezTo>
                    <a:pt x="212116" y="60487"/>
                    <a:pt x="224579" y="49486"/>
                    <a:pt x="237635" y="43254"/>
                  </a:cubicBezTo>
                  <a:cubicBezTo>
                    <a:pt x="253681" y="35562"/>
                    <a:pt x="272169" y="35266"/>
                    <a:pt x="288649" y="41200"/>
                  </a:cubicBezTo>
                  <a:cubicBezTo>
                    <a:pt x="302459" y="46176"/>
                    <a:pt x="320445" y="64140"/>
                    <a:pt x="334049" y="4731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7"/>
            <p:cNvSpPr/>
            <p:nvPr/>
          </p:nvSpPr>
          <p:spPr>
            <a:xfrm>
              <a:off x="-630950" y="3398725"/>
              <a:ext cx="8360925" cy="1502500"/>
            </a:xfrm>
            <a:custGeom>
              <a:avLst/>
              <a:gdLst/>
              <a:ahLst/>
              <a:cxnLst/>
              <a:rect l="l" t="t" r="r" b="b"/>
              <a:pathLst>
                <a:path w="334437" h="60100" fill="none" extrusionOk="0">
                  <a:moveTo>
                    <a:pt x="0" y="42752"/>
                  </a:moveTo>
                  <a:cubicBezTo>
                    <a:pt x="14129" y="58525"/>
                    <a:pt x="38689" y="57338"/>
                    <a:pt x="56538" y="46496"/>
                  </a:cubicBezTo>
                  <a:cubicBezTo>
                    <a:pt x="70827" y="37822"/>
                    <a:pt x="82468" y="24469"/>
                    <a:pt x="96277" y="14792"/>
                  </a:cubicBezTo>
                  <a:cubicBezTo>
                    <a:pt x="110954" y="4497"/>
                    <a:pt x="129671" y="1"/>
                    <a:pt x="144461" y="9085"/>
                  </a:cubicBezTo>
                  <a:cubicBezTo>
                    <a:pt x="155851" y="16093"/>
                    <a:pt x="163178" y="28578"/>
                    <a:pt x="171738" y="37548"/>
                  </a:cubicBezTo>
                  <a:cubicBezTo>
                    <a:pt x="180023" y="46268"/>
                    <a:pt x="189085" y="54507"/>
                    <a:pt x="201296" y="54279"/>
                  </a:cubicBezTo>
                  <a:cubicBezTo>
                    <a:pt x="214558" y="54028"/>
                    <a:pt x="226769" y="43255"/>
                    <a:pt x="239711" y="37411"/>
                  </a:cubicBezTo>
                  <a:cubicBezTo>
                    <a:pt x="255370" y="30358"/>
                    <a:pt x="273151" y="30632"/>
                    <a:pt x="289060" y="36544"/>
                  </a:cubicBezTo>
                  <a:cubicBezTo>
                    <a:pt x="302458" y="41543"/>
                    <a:pt x="321768" y="60100"/>
                    <a:pt x="334436" y="4241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7"/>
            <p:cNvSpPr/>
            <p:nvPr/>
          </p:nvSpPr>
          <p:spPr>
            <a:xfrm>
              <a:off x="-619550" y="3512850"/>
              <a:ext cx="8370625" cy="1435175"/>
            </a:xfrm>
            <a:custGeom>
              <a:avLst/>
              <a:gdLst/>
              <a:ahLst/>
              <a:cxnLst/>
              <a:rect l="l" t="t" r="r" b="b"/>
              <a:pathLst>
                <a:path w="334825" h="57407" fill="none" extrusionOk="0">
                  <a:moveTo>
                    <a:pt x="1" y="40881"/>
                  </a:moveTo>
                  <a:cubicBezTo>
                    <a:pt x="15499" y="57406"/>
                    <a:pt x="41748" y="56174"/>
                    <a:pt x="60693" y="44122"/>
                  </a:cubicBezTo>
                  <a:cubicBezTo>
                    <a:pt x="74365" y="35448"/>
                    <a:pt x="85595" y="22484"/>
                    <a:pt x="99040" y="13308"/>
                  </a:cubicBezTo>
                  <a:cubicBezTo>
                    <a:pt x="113808" y="3242"/>
                    <a:pt x="132387" y="1"/>
                    <a:pt x="146767" y="9565"/>
                  </a:cubicBezTo>
                  <a:cubicBezTo>
                    <a:pt x="157975" y="17006"/>
                    <a:pt x="165416" y="29080"/>
                    <a:pt x="174705" y="36635"/>
                  </a:cubicBezTo>
                  <a:cubicBezTo>
                    <a:pt x="183470" y="43757"/>
                    <a:pt x="192418" y="50102"/>
                    <a:pt x="204219" y="48870"/>
                  </a:cubicBezTo>
                  <a:cubicBezTo>
                    <a:pt x="216978" y="47569"/>
                    <a:pt x="228961" y="37001"/>
                    <a:pt x="241789" y="31568"/>
                  </a:cubicBezTo>
                  <a:cubicBezTo>
                    <a:pt x="257036" y="25109"/>
                    <a:pt x="274110" y="25976"/>
                    <a:pt x="289425" y="31842"/>
                  </a:cubicBezTo>
                  <a:cubicBezTo>
                    <a:pt x="302459" y="36886"/>
                    <a:pt x="323070" y="56037"/>
                    <a:pt x="334825" y="3748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7"/>
            <p:cNvSpPr/>
            <p:nvPr/>
          </p:nvSpPr>
          <p:spPr>
            <a:xfrm>
              <a:off x="-608125" y="3626975"/>
              <a:ext cx="8380325" cy="1407775"/>
            </a:xfrm>
            <a:custGeom>
              <a:avLst/>
              <a:gdLst/>
              <a:ahLst/>
              <a:cxnLst/>
              <a:rect l="l" t="t" r="r" b="b"/>
              <a:pathLst>
                <a:path w="335213" h="56311" fill="none" extrusionOk="0">
                  <a:moveTo>
                    <a:pt x="0" y="39009"/>
                  </a:moveTo>
                  <a:cubicBezTo>
                    <a:pt x="16845" y="56311"/>
                    <a:pt x="44829" y="55033"/>
                    <a:pt x="64847" y="41748"/>
                  </a:cubicBezTo>
                  <a:cubicBezTo>
                    <a:pt x="77880" y="33097"/>
                    <a:pt x="88722" y="20521"/>
                    <a:pt x="101824" y="11824"/>
                  </a:cubicBezTo>
                  <a:cubicBezTo>
                    <a:pt x="116683" y="1987"/>
                    <a:pt x="135103" y="1"/>
                    <a:pt x="149095" y="10021"/>
                  </a:cubicBezTo>
                  <a:cubicBezTo>
                    <a:pt x="160097" y="17896"/>
                    <a:pt x="167583" y="29605"/>
                    <a:pt x="177695" y="35722"/>
                  </a:cubicBezTo>
                  <a:cubicBezTo>
                    <a:pt x="186848" y="41269"/>
                    <a:pt x="195727" y="45674"/>
                    <a:pt x="207163" y="43460"/>
                  </a:cubicBezTo>
                  <a:cubicBezTo>
                    <a:pt x="219397" y="41109"/>
                    <a:pt x="231129" y="30746"/>
                    <a:pt x="243866" y="25725"/>
                  </a:cubicBezTo>
                  <a:cubicBezTo>
                    <a:pt x="258679" y="19859"/>
                    <a:pt x="275068" y="21320"/>
                    <a:pt x="289813" y="27163"/>
                  </a:cubicBezTo>
                  <a:cubicBezTo>
                    <a:pt x="302458" y="32230"/>
                    <a:pt x="324371" y="51974"/>
                    <a:pt x="335213" y="32550"/>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7"/>
            <p:cNvSpPr/>
            <p:nvPr/>
          </p:nvSpPr>
          <p:spPr>
            <a:xfrm>
              <a:off x="-597300" y="3741675"/>
              <a:ext cx="8390050" cy="1379825"/>
            </a:xfrm>
            <a:custGeom>
              <a:avLst/>
              <a:gdLst/>
              <a:ahLst/>
              <a:cxnLst/>
              <a:rect l="l" t="t" r="r" b="b"/>
              <a:pathLst>
                <a:path w="335602" h="55193" fill="none" extrusionOk="0">
                  <a:moveTo>
                    <a:pt x="1" y="37092"/>
                  </a:moveTo>
                  <a:cubicBezTo>
                    <a:pt x="18238" y="55192"/>
                    <a:pt x="47957" y="53914"/>
                    <a:pt x="69024" y="39351"/>
                  </a:cubicBezTo>
                  <a:cubicBezTo>
                    <a:pt x="81464" y="30746"/>
                    <a:pt x="91873" y="18535"/>
                    <a:pt x="104609" y="10341"/>
                  </a:cubicBezTo>
                  <a:cubicBezTo>
                    <a:pt x="119583" y="708"/>
                    <a:pt x="137843" y="1"/>
                    <a:pt x="151424" y="10455"/>
                  </a:cubicBezTo>
                  <a:cubicBezTo>
                    <a:pt x="162243" y="18786"/>
                    <a:pt x="169707" y="30153"/>
                    <a:pt x="180686" y="34786"/>
                  </a:cubicBezTo>
                  <a:cubicBezTo>
                    <a:pt x="190204" y="38827"/>
                    <a:pt x="199060" y="41269"/>
                    <a:pt x="210131" y="38050"/>
                  </a:cubicBezTo>
                  <a:cubicBezTo>
                    <a:pt x="221840" y="34649"/>
                    <a:pt x="233321" y="24447"/>
                    <a:pt x="245943" y="19836"/>
                  </a:cubicBezTo>
                  <a:cubicBezTo>
                    <a:pt x="260369" y="14586"/>
                    <a:pt x="276050" y="16640"/>
                    <a:pt x="290225" y="22461"/>
                  </a:cubicBezTo>
                  <a:cubicBezTo>
                    <a:pt x="302459" y="27551"/>
                    <a:pt x="325672" y="47865"/>
                    <a:pt x="335601" y="27574"/>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7"/>
            <p:cNvSpPr/>
            <p:nvPr/>
          </p:nvSpPr>
          <p:spPr>
            <a:xfrm>
              <a:off x="-585875" y="3842100"/>
              <a:ext cx="8399725" cy="1365550"/>
            </a:xfrm>
            <a:custGeom>
              <a:avLst/>
              <a:gdLst/>
              <a:ahLst/>
              <a:cxnLst/>
              <a:rect l="l" t="t" r="r" b="b"/>
              <a:pathLst>
                <a:path w="335989" h="54622" fill="none" extrusionOk="0">
                  <a:moveTo>
                    <a:pt x="0" y="35768"/>
                  </a:moveTo>
                  <a:cubicBezTo>
                    <a:pt x="19584" y="54622"/>
                    <a:pt x="51106" y="53389"/>
                    <a:pt x="73178" y="37503"/>
                  </a:cubicBezTo>
                  <a:cubicBezTo>
                    <a:pt x="85047" y="28989"/>
                    <a:pt x="94999" y="17120"/>
                    <a:pt x="107393" y="9405"/>
                  </a:cubicBezTo>
                  <a:cubicBezTo>
                    <a:pt x="122458" y="1"/>
                    <a:pt x="140559" y="572"/>
                    <a:pt x="153729" y="11482"/>
                  </a:cubicBezTo>
                  <a:cubicBezTo>
                    <a:pt x="164365" y="20247"/>
                    <a:pt x="171784" y="31317"/>
                    <a:pt x="183676" y="34421"/>
                  </a:cubicBezTo>
                  <a:cubicBezTo>
                    <a:pt x="193490" y="36978"/>
                    <a:pt x="202369" y="37412"/>
                    <a:pt x="213074" y="33189"/>
                  </a:cubicBezTo>
                  <a:cubicBezTo>
                    <a:pt x="224259" y="28761"/>
                    <a:pt x="235489" y="18718"/>
                    <a:pt x="248020" y="14541"/>
                  </a:cubicBezTo>
                  <a:cubicBezTo>
                    <a:pt x="262012" y="9862"/>
                    <a:pt x="277008" y="12486"/>
                    <a:pt x="290589" y="18330"/>
                  </a:cubicBezTo>
                  <a:cubicBezTo>
                    <a:pt x="302481" y="23420"/>
                    <a:pt x="326973" y="44350"/>
                    <a:pt x="335989" y="2319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7"/>
            <p:cNvSpPr/>
            <p:nvPr/>
          </p:nvSpPr>
          <p:spPr>
            <a:xfrm>
              <a:off x="-575050" y="3925425"/>
              <a:ext cx="8410025" cy="1368975"/>
            </a:xfrm>
            <a:custGeom>
              <a:avLst/>
              <a:gdLst/>
              <a:ahLst/>
              <a:cxnLst/>
              <a:rect l="l" t="t" r="r" b="b"/>
              <a:pathLst>
                <a:path w="336401" h="54759" fill="none" extrusionOk="0">
                  <a:moveTo>
                    <a:pt x="1" y="35129"/>
                  </a:moveTo>
                  <a:cubicBezTo>
                    <a:pt x="20977" y="54758"/>
                    <a:pt x="54280" y="53594"/>
                    <a:pt x="77356" y="36361"/>
                  </a:cubicBezTo>
                  <a:cubicBezTo>
                    <a:pt x="88654" y="27939"/>
                    <a:pt x="98173" y="16389"/>
                    <a:pt x="110179" y="9153"/>
                  </a:cubicBezTo>
                  <a:cubicBezTo>
                    <a:pt x="125380" y="0"/>
                    <a:pt x="143298" y="1849"/>
                    <a:pt x="156080" y="13171"/>
                  </a:cubicBezTo>
                  <a:cubicBezTo>
                    <a:pt x="166512" y="22392"/>
                    <a:pt x="173861" y="33280"/>
                    <a:pt x="186666" y="34741"/>
                  </a:cubicBezTo>
                  <a:cubicBezTo>
                    <a:pt x="196778" y="35905"/>
                    <a:pt x="205725" y="34284"/>
                    <a:pt x="216020" y="29011"/>
                  </a:cubicBezTo>
                  <a:cubicBezTo>
                    <a:pt x="226702" y="23556"/>
                    <a:pt x="237681" y="13673"/>
                    <a:pt x="250098" y="9929"/>
                  </a:cubicBezTo>
                  <a:cubicBezTo>
                    <a:pt x="263679" y="5821"/>
                    <a:pt x="277990" y="9062"/>
                    <a:pt x="291001" y="14860"/>
                  </a:cubicBezTo>
                  <a:cubicBezTo>
                    <a:pt x="302482" y="19995"/>
                    <a:pt x="328297" y="41520"/>
                    <a:pt x="336400" y="19493"/>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7"/>
            <p:cNvSpPr/>
            <p:nvPr/>
          </p:nvSpPr>
          <p:spPr>
            <a:xfrm>
              <a:off x="-563625" y="4008725"/>
              <a:ext cx="8419150" cy="1371825"/>
            </a:xfrm>
            <a:custGeom>
              <a:avLst/>
              <a:gdLst/>
              <a:ahLst/>
              <a:cxnLst/>
              <a:rect l="l" t="t" r="r" b="b"/>
              <a:pathLst>
                <a:path w="336766" h="54873" fill="none" extrusionOk="0">
                  <a:moveTo>
                    <a:pt x="0" y="34490"/>
                  </a:moveTo>
                  <a:cubicBezTo>
                    <a:pt x="22346" y="54873"/>
                    <a:pt x="57475" y="53869"/>
                    <a:pt x="81510" y="35220"/>
                  </a:cubicBezTo>
                  <a:cubicBezTo>
                    <a:pt x="92238" y="26912"/>
                    <a:pt x="101299" y="15682"/>
                    <a:pt x="112963" y="8903"/>
                  </a:cubicBezTo>
                  <a:cubicBezTo>
                    <a:pt x="128256" y="1"/>
                    <a:pt x="145991" y="3105"/>
                    <a:pt x="158385" y="14860"/>
                  </a:cubicBezTo>
                  <a:cubicBezTo>
                    <a:pt x="168611" y="24561"/>
                    <a:pt x="175984" y="34079"/>
                    <a:pt x="189656" y="35061"/>
                  </a:cubicBezTo>
                  <a:cubicBezTo>
                    <a:pt x="200064" y="35814"/>
                    <a:pt x="209057" y="31135"/>
                    <a:pt x="218964" y="24835"/>
                  </a:cubicBezTo>
                  <a:cubicBezTo>
                    <a:pt x="229121" y="18375"/>
                    <a:pt x="239849" y="8606"/>
                    <a:pt x="252174" y="5296"/>
                  </a:cubicBezTo>
                  <a:cubicBezTo>
                    <a:pt x="265322" y="1781"/>
                    <a:pt x="278926" y="5662"/>
                    <a:pt x="291365" y="11414"/>
                  </a:cubicBezTo>
                  <a:cubicBezTo>
                    <a:pt x="302481" y="16595"/>
                    <a:pt x="329598" y="38690"/>
                    <a:pt x="336765" y="1579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7"/>
            <p:cNvSpPr/>
            <p:nvPr/>
          </p:nvSpPr>
          <p:spPr>
            <a:xfrm>
              <a:off x="-552225" y="4034975"/>
              <a:ext cx="8428850" cy="1432325"/>
            </a:xfrm>
            <a:custGeom>
              <a:avLst/>
              <a:gdLst/>
              <a:ahLst/>
              <a:cxnLst/>
              <a:rect l="l" t="t" r="r" b="b"/>
              <a:pathLst>
                <a:path w="337154" h="57293" fill="none" extrusionOk="0">
                  <a:moveTo>
                    <a:pt x="1" y="36133"/>
                  </a:moveTo>
                  <a:cubicBezTo>
                    <a:pt x="23694" y="57292"/>
                    <a:pt x="60716" y="56448"/>
                    <a:pt x="85687" y="36362"/>
                  </a:cubicBezTo>
                  <a:cubicBezTo>
                    <a:pt x="95844" y="28167"/>
                    <a:pt x="104450" y="17257"/>
                    <a:pt x="115725" y="10957"/>
                  </a:cubicBezTo>
                  <a:cubicBezTo>
                    <a:pt x="131155" y="2306"/>
                    <a:pt x="148685" y="6666"/>
                    <a:pt x="160691" y="18832"/>
                  </a:cubicBezTo>
                  <a:cubicBezTo>
                    <a:pt x="170711" y="28989"/>
                    <a:pt x="178084" y="39671"/>
                    <a:pt x="192647" y="37663"/>
                  </a:cubicBezTo>
                  <a:cubicBezTo>
                    <a:pt x="203420" y="36179"/>
                    <a:pt x="212390" y="30290"/>
                    <a:pt x="221909" y="22940"/>
                  </a:cubicBezTo>
                  <a:cubicBezTo>
                    <a:pt x="231564" y="15499"/>
                    <a:pt x="241995" y="5821"/>
                    <a:pt x="254252" y="2968"/>
                  </a:cubicBezTo>
                  <a:cubicBezTo>
                    <a:pt x="266966" y="1"/>
                    <a:pt x="279885" y="4520"/>
                    <a:pt x="291754" y="10249"/>
                  </a:cubicBezTo>
                  <a:cubicBezTo>
                    <a:pt x="302459" y="15454"/>
                    <a:pt x="330899" y="38119"/>
                    <a:pt x="337154" y="14381"/>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7"/>
            <p:cNvSpPr/>
            <p:nvPr/>
          </p:nvSpPr>
          <p:spPr>
            <a:xfrm>
              <a:off x="-541375" y="4016150"/>
              <a:ext cx="8438550" cy="1537300"/>
            </a:xfrm>
            <a:custGeom>
              <a:avLst/>
              <a:gdLst/>
              <a:ahLst/>
              <a:cxnLst/>
              <a:rect l="l" t="t" r="r" b="b"/>
              <a:pathLst>
                <a:path w="337542" h="61492" fill="none" extrusionOk="0">
                  <a:moveTo>
                    <a:pt x="1" y="39580"/>
                  </a:moveTo>
                  <a:cubicBezTo>
                    <a:pt x="25086" y="61492"/>
                    <a:pt x="64026" y="60876"/>
                    <a:pt x="89864" y="39306"/>
                  </a:cubicBezTo>
                  <a:cubicBezTo>
                    <a:pt x="99496" y="31248"/>
                    <a:pt x="107622" y="20635"/>
                    <a:pt x="118532" y="14791"/>
                  </a:cubicBezTo>
                  <a:cubicBezTo>
                    <a:pt x="134076" y="6437"/>
                    <a:pt x="151378" y="12052"/>
                    <a:pt x="163042" y="24629"/>
                  </a:cubicBezTo>
                  <a:cubicBezTo>
                    <a:pt x="172834" y="35266"/>
                    <a:pt x="180275" y="45879"/>
                    <a:pt x="195636" y="42068"/>
                  </a:cubicBezTo>
                  <a:cubicBezTo>
                    <a:pt x="206821" y="39306"/>
                    <a:pt x="215768" y="31248"/>
                    <a:pt x="224876" y="22849"/>
                  </a:cubicBezTo>
                  <a:cubicBezTo>
                    <a:pt x="234028" y="14403"/>
                    <a:pt x="244186" y="4840"/>
                    <a:pt x="256329" y="2443"/>
                  </a:cubicBezTo>
                  <a:cubicBezTo>
                    <a:pt x="268632" y="1"/>
                    <a:pt x="280866" y="5182"/>
                    <a:pt x="292165" y="10866"/>
                  </a:cubicBezTo>
                  <a:cubicBezTo>
                    <a:pt x="302482" y="16115"/>
                    <a:pt x="332223" y="39374"/>
                    <a:pt x="337541" y="1476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7"/>
            <p:cNvSpPr/>
            <p:nvPr/>
          </p:nvSpPr>
          <p:spPr>
            <a:xfrm>
              <a:off x="-529950" y="3997325"/>
              <a:ext cx="8448225" cy="1642875"/>
            </a:xfrm>
            <a:custGeom>
              <a:avLst/>
              <a:gdLst/>
              <a:ahLst/>
              <a:cxnLst/>
              <a:rect l="l" t="t" r="r" b="b"/>
              <a:pathLst>
                <a:path w="337929" h="65715" fill="none" extrusionOk="0">
                  <a:moveTo>
                    <a:pt x="0" y="43003"/>
                  </a:moveTo>
                  <a:cubicBezTo>
                    <a:pt x="26455" y="65714"/>
                    <a:pt x="67358" y="65372"/>
                    <a:pt x="94018" y="42250"/>
                  </a:cubicBezTo>
                  <a:cubicBezTo>
                    <a:pt x="103125" y="34330"/>
                    <a:pt x="110794" y="24035"/>
                    <a:pt x="121294" y="18626"/>
                  </a:cubicBezTo>
                  <a:cubicBezTo>
                    <a:pt x="136998" y="10546"/>
                    <a:pt x="154071" y="17393"/>
                    <a:pt x="165347" y="30404"/>
                  </a:cubicBezTo>
                  <a:cubicBezTo>
                    <a:pt x="174933" y="41497"/>
                    <a:pt x="182511" y="52111"/>
                    <a:pt x="198626" y="46473"/>
                  </a:cubicBezTo>
                  <a:cubicBezTo>
                    <a:pt x="210244" y="42433"/>
                    <a:pt x="219123" y="32230"/>
                    <a:pt x="227820" y="22780"/>
                  </a:cubicBezTo>
                  <a:cubicBezTo>
                    <a:pt x="236493" y="13330"/>
                    <a:pt x="246354" y="3812"/>
                    <a:pt x="258405" y="1895"/>
                  </a:cubicBezTo>
                  <a:cubicBezTo>
                    <a:pt x="270275" y="0"/>
                    <a:pt x="281801" y="5844"/>
                    <a:pt x="292529" y="11504"/>
                  </a:cubicBezTo>
                  <a:cubicBezTo>
                    <a:pt x="302481" y="16754"/>
                    <a:pt x="333524" y="40629"/>
                    <a:pt x="337929" y="15156"/>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7"/>
            <p:cNvSpPr/>
            <p:nvPr/>
          </p:nvSpPr>
          <p:spPr>
            <a:xfrm>
              <a:off x="-654350" y="4033850"/>
              <a:ext cx="8560075" cy="1414625"/>
            </a:xfrm>
            <a:custGeom>
              <a:avLst/>
              <a:gdLst/>
              <a:ahLst/>
              <a:cxnLst/>
              <a:rect l="l" t="t" r="r" b="b"/>
              <a:pathLst>
                <a:path w="342403" h="56585" fill="none" extrusionOk="0">
                  <a:moveTo>
                    <a:pt x="0" y="37776"/>
                  </a:moveTo>
                  <a:cubicBezTo>
                    <a:pt x="15293" y="50718"/>
                    <a:pt x="35950" y="56584"/>
                    <a:pt x="55237" y="53891"/>
                  </a:cubicBezTo>
                  <a:cubicBezTo>
                    <a:pt x="69891" y="51836"/>
                    <a:pt x="84180" y="46016"/>
                    <a:pt x="95889" y="37867"/>
                  </a:cubicBezTo>
                  <a:cubicBezTo>
                    <a:pt x="98697" y="35904"/>
                    <a:pt x="101367" y="33804"/>
                    <a:pt x="104015" y="31750"/>
                  </a:cubicBezTo>
                  <a:cubicBezTo>
                    <a:pt x="110087" y="26957"/>
                    <a:pt x="115839" y="22186"/>
                    <a:pt x="122960" y="19516"/>
                  </a:cubicBezTo>
                  <a:cubicBezTo>
                    <a:pt x="125083" y="18740"/>
                    <a:pt x="127228" y="18169"/>
                    <a:pt x="129420" y="17872"/>
                  </a:cubicBezTo>
                  <a:cubicBezTo>
                    <a:pt x="142841" y="15978"/>
                    <a:pt x="156970" y="22780"/>
                    <a:pt x="167218" y="33097"/>
                  </a:cubicBezTo>
                  <a:cubicBezTo>
                    <a:pt x="169889" y="35767"/>
                    <a:pt x="172445" y="38347"/>
                    <a:pt x="175025" y="40606"/>
                  </a:cubicBezTo>
                  <a:cubicBezTo>
                    <a:pt x="182283" y="47043"/>
                    <a:pt x="189815" y="51015"/>
                    <a:pt x="201616" y="46724"/>
                  </a:cubicBezTo>
                  <a:cubicBezTo>
                    <a:pt x="209719" y="43756"/>
                    <a:pt x="216590" y="38027"/>
                    <a:pt x="223003" y="31613"/>
                  </a:cubicBezTo>
                  <a:cubicBezTo>
                    <a:pt x="225879" y="28737"/>
                    <a:pt x="228687" y="25724"/>
                    <a:pt x="231449" y="22757"/>
                  </a:cubicBezTo>
                  <a:cubicBezTo>
                    <a:pt x="240351" y="13262"/>
                    <a:pt x="250234" y="3652"/>
                    <a:pt x="262149" y="913"/>
                  </a:cubicBezTo>
                  <a:cubicBezTo>
                    <a:pt x="265436" y="160"/>
                    <a:pt x="268700" y="0"/>
                    <a:pt x="271941" y="206"/>
                  </a:cubicBezTo>
                  <a:cubicBezTo>
                    <a:pt x="277259" y="525"/>
                    <a:pt x="282532" y="1940"/>
                    <a:pt x="287736" y="3903"/>
                  </a:cubicBezTo>
                  <a:cubicBezTo>
                    <a:pt x="290635" y="4999"/>
                    <a:pt x="293511" y="6323"/>
                    <a:pt x="296318" y="7761"/>
                  </a:cubicBezTo>
                  <a:cubicBezTo>
                    <a:pt x="300587" y="9929"/>
                    <a:pt x="307845" y="15225"/>
                    <a:pt x="315263" y="19151"/>
                  </a:cubicBezTo>
                  <a:cubicBezTo>
                    <a:pt x="326630" y="25177"/>
                    <a:pt x="338888" y="28486"/>
                    <a:pt x="342403" y="13992"/>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7"/>
            <p:cNvSpPr/>
            <p:nvPr/>
          </p:nvSpPr>
          <p:spPr>
            <a:xfrm>
              <a:off x="-778175" y="4026425"/>
              <a:ext cx="8671350" cy="1337025"/>
            </a:xfrm>
            <a:custGeom>
              <a:avLst/>
              <a:gdLst/>
              <a:ahLst/>
              <a:cxnLst/>
              <a:rect l="l" t="t" r="r" b="b"/>
              <a:pathLst>
                <a:path w="346854" h="53481" fill="none" extrusionOk="0">
                  <a:moveTo>
                    <a:pt x="0" y="34284"/>
                  </a:moveTo>
                  <a:cubicBezTo>
                    <a:pt x="15407" y="47158"/>
                    <a:pt x="36863" y="53480"/>
                    <a:pt x="56196" y="50148"/>
                  </a:cubicBezTo>
                  <a:cubicBezTo>
                    <a:pt x="71169" y="47568"/>
                    <a:pt x="85709" y="41657"/>
                    <a:pt x="97738" y="35243"/>
                  </a:cubicBezTo>
                  <a:cubicBezTo>
                    <a:pt x="100591" y="33713"/>
                    <a:pt x="103330" y="32139"/>
                    <a:pt x="106001" y="30609"/>
                  </a:cubicBezTo>
                  <a:cubicBezTo>
                    <a:pt x="112118" y="27140"/>
                    <a:pt x="117687" y="23739"/>
                    <a:pt x="124603" y="22187"/>
                  </a:cubicBezTo>
                  <a:cubicBezTo>
                    <a:pt x="126658" y="21707"/>
                    <a:pt x="128735" y="21433"/>
                    <a:pt x="130858" y="21411"/>
                  </a:cubicBezTo>
                  <a:cubicBezTo>
                    <a:pt x="144005" y="21137"/>
                    <a:pt x="158225" y="28121"/>
                    <a:pt x="169090" y="37548"/>
                  </a:cubicBezTo>
                  <a:cubicBezTo>
                    <a:pt x="171898" y="39990"/>
                    <a:pt x="174659" y="42296"/>
                    <a:pt x="177398" y="44304"/>
                  </a:cubicBezTo>
                  <a:cubicBezTo>
                    <a:pt x="185068" y="49942"/>
                    <a:pt x="192942" y="53206"/>
                    <a:pt x="204606" y="48732"/>
                  </a:cubicBezTo>
                  <a:cubicBezTo>
                    <a:pt x="212778" y="45605"/>
                    <a:pt x="219808" y="39831"/>
                    <a:pt x="226382" y="33417"/>
                  </a:cubicBezTo>
                  <a:cubicBezTo>
                    <a:pt x="229349" y="30518"/>
                    <a:pt x="232225" y="27505"/>
                    <a:pt x="235078" y="24515"/>
                  </a:cubicBezTo>
                  <a:cubicBezTo>
                    <a:pt x="244162" y="14974"/>
                    <a:pt x="254114" y="5182"/>
                    <a:pt x="265869" y="1690"/>
                  </a:cubicBezTo>
                  <a:cubicBezTo>
                    <a:pt x="269111" y="731"/>
                    <a:pt x="272306" y="297"/>
                    <a:pt x="275502" y="183"/>
                  </a:cubicBezTo>
                  <a:cubicBezTo>
                    <a:pt x="280774" y="1"/>
                    <a:pt x="286001" y="799"/>
                    <a:pt x="291274" y="2306"/>
                  </a:cubicBezTo>
                  <a:cubicBezTo>
                    <a:pt x="294264" y="3150"/>
                    <a:pt x="297208" y="4360"/>
                    <a:pt x="300062" y="5775"/>
                  </a:cubicBezTo>
                  <a:cubicBezTo>
                    <a:pt x="304649" y="8035"/>
                    <a:pt x="311839" y="13559"/>
                    <a:pt x="319052" y="17713"/>
                  </a:cubicBezTo>
                  <a:cubicBezTo>
                    <a:pt x="330237" y="24173"/>
                    <a:pt x="342471" y="28258"/>
                    <a:pt x="346853" y="14609"/>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7"/>
            <p:cNvSpPr/>
            <p:nvPr/>
          </p:nvSpPr>
          <p:spPr>
            <a:xfrm>
              <a:off x="-902575" y="4005875"/>
              <a:ext cx="8783775" cy="1396950"/>
            </a:xfrm>
            <a:custGeom>
              <a:avLst/>
              <a:gdLst/>
              <a:ahLst/>
              <a:cxnLst/>
              <a:rect l="l" t="t" r="r" b="b"/>
              <a:pathLst>
                <a:path w="351351" h="55878" fill="none" extrusionOk="0">
                  <a:moveTo>
                    <a:pt x="0" y="31317"/>
                  </a:moveTo>
                  <a:cubicBezTo>
                    <a:pt x="15567" y="44145"/>
                    <a:pt x="37799" y="50878"/>
                    <a:pt x="57178" y="46930"/>
                  </a:cubicBezTo>
                  <a:cubicBezTo>
                    <a:pt x="72471" y="43825"/>
                    <a:pt x="87216" y="37845"/>
                    <a:pt x="99610" y="33143"/>
                  </a:cubicBezTo>
                  <a:cubicBezTo>
                    <a:pt x="102509" y="32048"/>
                    <a:pt x="105293" y="30998"/>
                    <a:pt x="108010" y="30016"/>
                  </a:cubicBezTo>
                  <a:cubicBezTo>
                    <a:pt x="114127" y="27848"/>
                    <a:pt x="119536" y="25816"/>
                    <a:pt x="126247" y="25360"/>
                  </a:cubicBezTo>
                  <a:cubicBezTo>
                    <a:pt x="128233" y="25223"/>
                    <a:pt x="130264" y="25246"/>
                    <a:pt x="132319" y="25451"/>
                  </a:cubicBezTo>
                  <a:cubicBezTo>
                    <a:pt x="145215" y="26843"/>
                    <a:pt x="159526" y="33988"/>
                    <a:pt x="170962" y="42524"/>
                  </a:cubicBezTo>
                  <a:cubicBezTo>
                    <a:pt x="173952" y="44738"/>
                    <a:pt x="176874" y="46770"/>
                    <a:pt x="179795" y="48527"/>
                  </a:cubicBezTo>
                  <a:cubicBezTo>
                    <a:pt x="187852" y="53366"/>
                    <a:pt x="196070" y="55877"/>
                    <a:pt x="207619" y="51266"/>
                  </a:cubicBezTo>
                  <a:cubicBezTo>
                    <a:pt x="215859" y="47980"/>
                    <a:pt x="223049" y="42182"/>
                    <a:pt x="229805" y="35722"/>
                  </a:cubicBezTo>
                  <a:cubicBezTo>
                    <a:pt x="232841" y="32824"/>
                    <a:pt x="235808" y="29788"/>
                    <a:pt x="238730" y="26775"/>
                  </a:cubicBezTo>
                  <a:cubicBezTo>
                    <a:pt x="248020" y="17211"/>
                    <a:pt x="257995" y="7282"/>
                    <a:pt x="269613" y="2968"/>
                  </a:cubicBezTo>
                  <a:cubicBezTo>
                    <a:pt x="272785" y="1804"/>
                    <a:pt x="275958" y="1119"/>
                    <a:pt x="279085" y="708"/>
                  </a:cubicBezTo>
                  <a:cubicBezTo>
                    <a:pt x="284312" y="1"/>
                    <a:pt x="289494" y="183"/>
                    <a:pt x="294812" y="1211"/>
                  </a:cubicBezTo>
                  <a:cubicBezTo>
                    <a:pt x="297893" y="1827"/>
                    <a:pt x="300906" y="2922"/>
                    <a:pt x="303851" y="4315"/>
                  </a:cubicBezTo>
                  <a:cubicBezTo>
                    <a:pt x="308735" y="6643"/>
                    <a:pt x="315857" y="12418"/>
                    <a:pt x="322887" y="16800"/>
                  </a:cubicBezTo>
                  <a:cubicBezTo>
                    <a:pt x="333866" y="23693"/>
                    <a:pt x="346100" y="28555"/>
                    <a:pt x="351350" y="15727"/>
                  </a:cubicBezTo>
                </a:path>
              </a:pathLst>
            </a:custGeom>
            <a:noFill/>
            <a:ln w="97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7"/>
            <p:cNvSpPr/>
            <p:nvPr/>
          </p:nvSpPr>
          <p:spPr>
            <a:xfrm>
              <a:off x="-1026400" y="3973925"/>
              <a:ext cx="8895025" cy="1475100"/>
            </a:xfrm>
            <a:custGeom>
              <a:avLst/>
              <a:gdLst/>
              <a:ahLst/>
              <a:cxnLst/>
              <a:rect l="l" t="t" r="r" b="b"/>
              <a:pathLst>
                <a:path w="355801" h="59004" fill="none" extrusionOk="0">
                  <a:moveTo>
                    <a:pt x="0" y="28806"/>
                  </a:moveTo>
                  <a:cubicBezTo>
                    <a:pt x="15704" y="41588"/>
                    <a:pt x="38712" y="48733"/>
                    <a:pt x="58136" y="44168"/>
                  </a:cubicBezTo>
                  <a:cubicBezTo>
                    <a:pt x="73726" y="40515"/>
                    <a:pt x="88676" y="34444"/>
                    <a:pt x="101459" y="31522"/>
                  </a:cubicBezTo>
                  <a:cubicBezTo>
                    <a:pt x="104403" y="30838"/>
                    <a:pt x="107233" y="30290"/>
                    <a:pt x="110018" y="29879"/>
                  </a:cubicBezTo>
                  <a:cubicBezTo>
                    <a:pt x="116090" y="29012"/>
                    <a:pt x="121385" y="28327"/>
                    <a:pt x="127890" y="29012"/>
                  </a:cubicBezTo>
                  <a:cubicBezTo>
                    <a:pt x="129808" y="29194"/>
                    <a:pt x="131771" y="29491"/>
                    <a:pt x="133756" y="29970"/>
                  </a:cubicBezTo>
                  <a:cubicBezTo>
                    <a:pt x="146379" y="33006"/>
                    <a:pt x="160804" y="40287"/>
                    <a:pt x="172811" y="47957"/>
                  </a:cubicBezTo>
                  <a:cubicBezTo>
                    <a:pt x="175960" y="49965"/>
                    <a:pt x="179087" y="51723"/>
                    <a:pt x="182169" y="53206"/>
                  </a:cubicBezTo>
                  <a:cubicBezTo>
                    <a:pt x="190637" y="57246"/>
                    <a:pt x="199197" y="59004"/>
                    <a:pt x="210586" y="54256"/>
                  </a:cubicBezTo>
                  <a:cubicBezTo>
                    <a:pt x="218918" y="50810"/>
                    <a:pt x="226267" y="44966"/>
                    <a:pt x="233183" y="38507"/>
                  </a:cubicBezTo>
                  <a:cubicBezTo>
                    <a:pt x="236311" y="35585"/>
                    <a:pt x="239346" y="32549"/>
                    <a:pt x="242359" y="29514"/>
                  </a:cubicBezTo>
                  <a:cubicBezTo>
                    <a:pt x="251832" y="19904"/>
                    <a:pt x="261852" y="9838"/>
                    <a:pt x="273333" y="4725"/>
                  </a:cubicBezTo>
                  <a:cubicBezTo>
                    <a:pt x="276460" y="3333"/>
                    <a:pt x="279564" y="2397"/>
                    <a:pt x="282646" y="1667"/>
                  </a:cubicBezTo>
                  <a:cubicBezTo>
                    <a:pt x="287827" y="457"/>
                    <a:pt x="292986" y="1"/>
                    <a:pt x="298350" y="594"/>
                  </a:cubicBezTo>
                  <a:cubicBezTo>
                    <a:pt x="301522" y="936"/>
                    <a:pt x="304604" y="1918"/>
                    <a:pt x="307594" y="3310"/>
                  </a:cubicBezTo>
                  <a:cubicBezTo>
                    <a:pt x="312798" y="5730"/>
                    <a:pt x="319874" y="11733"/>
                    <a:pt x="326676" y="16344"/>
                  </a:cubicBezTo>
                  <a:cubicBezTo>
                    <a:pt x="337472" y="23670"/>
                    <a:pt x="349684" y="29308"/>
                    <a:pt x="355801" y="17302"/>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7"/>
            <p:cNvSpPr/>
            <p:nvPr/>
          </p:nvSpPr>
          <p:spPr>
            <a:xfrm>
              <a:off x="-1150800" y="3937400"/>
              <a:ext cx="9006875" cy="1557850"/>
            </a:xfrm>
            <a:custGeom>
              <a:avLst/>
              <a:gdLst/>
              <a:ahLst/>
              <a:cxnLst/>
              <a:rect l="l" t="t" r="r" b="b"/>
              <a:pathLst>
                <a:path w="360275" h="62314" fill="none" extrusionOk="0">
                  <a:moveTo>
                    <a:pt x="0" y="26478"/>
                  </a:moveTo>
                  <a:cubicBezTo>
                    <a:pt x="15841" y="39215"/>
                    <a:pt x="39648" y="46747"/>
                    <a:pt x="59118" y="41588"/>
                  </a:cubicBezTo>
                  <a:cubicBezTo>
                    <a:pt x="75027" y="37389"/>
                    <a:pt x="90137" y="31203"/>
                    <a:pt x="103330" y="30062"/>
                  </a:cubicBezTo>
                  <a:cubicBezTo>
                    <a:pt x="106298" y="29811"/>
                    <a:pt x="109174" y="29765"/>
                    <a:pt x="112027" y="29925"/>
                  </a:cubicBezTo>
                  <a:cubicBezTo>
                    <a:pt x="118053" y="30290"/>
                    <a:pt x="123234" y="31020"/>
                    <a:pt x="129557" y="32824"/>
                  </a:cubicBezTo>
                  <a:cubicBezTo>
                    <a:pt x="131383" y="33349"/>
                    <a:pt x="133300" y="33942"/>
                    <a:pt x="135240" y="34672"/>
                  </a:cubicBezTo>
                  <a:cubicBezTo>
                    <a:pt x="147589" y="39374"/>
                    <a:pt x="162106" y="46770"/>
                    <a:pt x="174705" y="53572"/>
                  </a:cubicBezTo>
                  <a:cubicBezTo>
                    <a:pt x="178015" y="55352"/>
                    <a:pt x="181302" y="56836"/>
                    <a:pt x="184588" y="58045"/>
                  </a:cubicBezTo>
                  <a:cubicBezTo>
                    <a:pt x="193422" y="61332"/>
                    <a:pt x="202324" y="62314"/>
                    <a:pt x="213599" y="57429"/>
                  </a:cubicBezTo>
                  <a:cubicBezTo>
                    <a:pt x="221999" y="53800"/>
                    <a:pt x="229509" y="47957"/>
                    <a:pt x="236607" y="41474"/>
                  </a:cubicBezTo>
                  <a:cubicBezTo>
                    <a:pt x="239803" y="38553"/>
                    <a:pt x="242907" y="35494"/>
                    <a:pt x="245989" y="32413"/>
                  </a:cubicBezTo>
                  <a:cubicBezTo>
                    <a:pt x="255689" y="22758"/>
                    <a:pt x="265755" y="12600"/>
                    <a:pt x="277077" y="6666"/>
                  </a:cubicBezTo>
                  <a:cubicBezTo>
                    <a:pt x="280135" y="5068"/>
                    <a:pt x="283217" y="3858"/>
                    <a:pt x="286230" y="2831"/>
                  </a:cubicBezTo>
                  <a:cubicBezTo>
                    <a:pt x="291365" y="1096"/>
                    <a:pt x="296501" y="1"/>
                    <a:pt x="301911" y="161"/>
                  </a:cubicBezTo>
                  <a:cubicBezTo>
                    <a:pt x="305152" y="252"/>
                    <a:pt x="308324" y="1096"/>
                    <a:pt x="311383" y="2489"/>
                  </a:cubicBezTo>
                  <a:cubicBezTo>
                    <a:pt x="316884" y="4977"/>
                    <a:pt x="323891" y="11231"/>
                    <a:pt x="330488" y="16070"/>
                  </a:cubicBezTo>
                  <a:cubicBezTo>
                    <a:pt x="341102" y="23853"/>
                    <a:pt x="353290" y="30244"/>
                    <a:pt x="360275" y="19060"/>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7"/>
            <p:cNvSpPr/>
            <p:nvPr/>
          </p:nvSpPr>
          <p:spPr>
            <a:xfrm>
              <a:off x="-1274625" y="3889475"/>
              <a:ext cx="9118150" cy="1652000"/>
            </a:xfrm>
            <a:custGeom>
              <a:avLst/>
              <a:gdLst/>
              <a:ahLst/>
              <a:cxnLst/>
              <a:rect l="l" t="t" r="r" b="b"/>
              <a:pathLst>
                <a:path w="364726" h="66080" fill="none" extrusionOk="0">
                  <a:moveTo>
                    <a:pt x="0" y="24606"/>
                  </a:moveTo>
                  <a:cubicBezTo>
                    <a:pt x="15978" y="37297"/>
                    <a:pt x="40561" y="45217"/>
                    <a:pt x="60099" y="39465"/>
                  </a:cubicBezTo>
                  <a:cubicBezTo>
                    <a:pt x="76282" y="34718"/>
                    <a:pt x="91598" y="28372"/>
                    <a:pt x="105179" y="29057"/>
                  </a:cubicBezTo>
                  <a:cubicBezTo>
                    <a:pt x="108192" y="29217"/>
                    <a:pt x="111091" y="29673"/>
                    <a:pt x="114013" y="30427"/>
                  </a:cubicBezTo>
                  <a:cubicBezTo>
                    <a:pt x="119993" y="32002"/>
                    <a:pt x="125060" y="34170"/>
                    <a:pt x="131177" y="37092"/>
                  </a:cubicBezTo>
                  <a:cubicBezTo>
                    <a:pt x="132958" y="37959"/>
                    <a:pt x="134806" y="38826"/>
                    <a:pt x="136678" y="39831"/>
                  </a:cubicBezTo>
                  <a:cubicBezTo>
                    <a:pt x="148775" y="46199"/>
                    <a:pt x="163406" y="53731"/>
                    <a:pt x="176554" y="59643"/>
                  </a:cubicBezTo>
                  <a:cubicBezTo>
                    <a:pt x="180046" y="61195"/>
                    <a:pt x="183516" y="62428"/>
                    <a:pt x="186962" y="63363"/>
                  </a:cubicBezTo>
                  <a:cubicBezTo>
                    <a:pt x="196184" y="65874"/>
                    <a:pt x="205428" y="66080"/>
                    <a:pt x="216589" y="61058"/>
                  </a:cubicBezTo>
                  <a:cubicBezTo>
                    <a:pt x="225035" y="57246"/>
                    <a:pt x="232727" y="51380"/>
                    <a:pt x="239985" y="44875"/>
                  </a:cubicBezTo>
                  <a:cubicBezTo>
                    <a:pt x="243272" y="41953"/>
                    <a:pt x="246468" y="38872"/>
                    <a:pt x="249618" y="35790"/>
                  </a:cubicBezTo>
                  <a:cubicBezTo>
                    <a:pt x="259501" y="26090"/>
                    <a:pt x="269613" y="15796"/>
                    <a:pt x="280797" y="9062"/>
                  </a:cubicBezTo>
                  <a:cubicBezTo>
                    <a:pt x="283810" y="7236"/>
                    <a:pt x="286823" y="5775"/>
                    <a:pt x="289813" y="4429"/>
                  </a:cubicBezTo>
                  <a:cubicBezTo>
                    <a:pt x="294880" y="2169"/>
                    <a:pt x="299993" y="457"/>
                    <a:pt x="305448" y="160"/>
                  </a:cubicBezTo>
                  <a:cubicBezTo>
                    <a:pt x="308781" y="0"/>
                    <a:pt x="312022" y="754"/>
                    <a:pt x="315126" y="2123"/>
                  </a:cubicBezTo>
                  <a:cubicBezTo>
                    <a:pt x="320947" y="4680"/>
                    <a:pt x="327886" y="11208"/>
                    <a:pt x="334277" y="16252"/>
                  </a:cubicBezTo>
                  <a:cubicBezTo>
                    <a:pt x="344708" y="24492"/>
                    <a:pt x="356874" y="31636"/>
                    <a:pt x="364726" y="21274"/>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7"/>
            <p:cNvSpPr/>
            <p:nvPr/>
          </p:nvSpPr>
          <p:spPr>
            <a:xfrm>
              <a:off x="-1399025" y="3835275"/>
              <a:ext cx="9230000" cy="1767250"/>
            </a:xfrm>
            <a:custGeom>
              <a:avLst/>
              <a:gdLst/>
              <a:ahLst/>
              <a:cxnLst/>
              <a:rect l="l" t="t" r="r" b="b"/>
              <a:pathLst>
                <a:path w="369200" h="70690" fill="none" extrusionOk="0">
                  <a:moveTo>
                    <a:pt x="0" y="22985"/>
                  </a:moveTo>
                  <a:cubicBezTo>
                    <a:pt x="16138" y="35630"/>
                    <a:pt x="41474" y="43916"/>
                    <a:pt x="61081" y="37593"/>
                  </a:cubicBezTo>
                  <a:cubicBezTo>
                    <a:pt x="77561" y="32275"/>
                    <a:pt x="93059" y="25770"/>
                    <a:pt x="107051" y="28303"/>
                  </a:cubicBezTo>
                  <a:cubicBezTo>
                    <a:pt x="110087" y="28874"/>
                    <a:pt x="113031" y="29810"/>
                    <a:pt x="116021" y="31179"/>
                  </a:cubicBezTo>
                  <a:cubicBezTo>
                    <a:pt x="121979" y="33918"/>
                    <a:pt x="126932" y="37548"/>
                    <a:pt x="132843" y="41633"/>
                  </a:cubicBezTo>
                  <a:cubicBezTo>
                    <a:pt x="134533" y="42797"/>
                    <a:pt x="136313" y="43984"/>
                    <a:pt x="138139" y="45217"/>
                  </a:cubicBezTo>
                  <a:cubicBezTo>
                    <a:pt x="149962" y="53297"/>
                    <a:pt x="164708" y="60921"/>
                    <a:pt x="178426" y="65965"/>
                  </a:cubicBezTo>
                  <a:cubicBezTo>
                    <a:pt x="182078" y="67289"/>
                    <a:pt x="185730" y="68270"/>
                    <a:pt x="189359" y="68932"/>
                  </a:cubicBezTo>
                  <a:cubicBezTo>
                    <a:pt x="198946" y="70690"/>
                    <a:pt x="208555" y="70074"/>
                    <a:pt x="219580" y="64938"/>
                  </a:cubicBezTo>
                  <a:cubicBezTo>
                    <a:pt x="228116" y="60966"/>
                    <a:pt x="235968" y="55077"/>
                    <a:pt x="243409" y="48549"/>
                  </a:cubicBezTo>
                  <a:cubicBezTo>
                    <a:pt x="246765" y="45605"/>
                    <a:pt x="250029" y="42524"/>
                    <a:pt x="253270" y="39396"/>
                  </a:cubicBezTo>
                  <a:cubicBezTo>
                    <a:pt x="263359" y="29673"/>
                    <a:pt x="273516" y="19265"/>
                    <a:pt x="284540" y="11709"/>
                  </a:cubicBezTo>
                  <a:cubicBezTo>
                    <a:pt x="287508" y="9678"/>
                    <a:pt x="290475" y="7920"/>
                    <a:pt x="293397" y="6300"/>
                  </a:cubicBezTo>
                  <a:cubicBezTo>
                    <a:pt x="298418" y="3492"/>
                    <a:pt x="303485" y="1141"/>
                    <a:pt x="308986" y="434"/>
                  </a:cubicBezTo>
                  <a:cubicBezTo>
                    <a:pt x="312433" y="0"/>
                    <a:pt x="315720" y="639"/>
                    <a:pt x="318915" y="2009"/>
                  </a:cubicBezTo>
                  <a:cubicBezTo>
                    <a:pt x="325033" y="4634"/>
                    <a:pt x="331903" y="11413"/>
                    <a:pt x="338089" y="16685"/>
                  </a:cubicBezTo>
                  <a:cubicBezTo>
                    <a:pt x="348314" y="25382"/>
                    <a:pt x="360480" y="33279"/>
                    <a:pt x="369200" y="23738"/>
                  </a:cubicBezTo>
                </a:path>
              </a:pathLst>
            </a:custGeom>
            <a:noFill/>
            <a:ln w="102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7"/>
            <p:cNvSpPr/>
            <p:nvPr/>
          </p:nvSpPr>
          <p:spPr>
            <a:xfrm>
              <a:off x="-1523425" y="3781050"/>
              <a:ext cx="9342425" cy="1887675"/>
            </a:xfrm>
            <a:custGeom>
              <a:avLst/>
              <a:gdLst/>
              <a:ahLst/>
              <a:cxnLst/>
              <a:rect l="l" t="t" r="r" b="b"/>
              <a:pathLst>
                <a:path w="373697" h="75507" fill="none" extrusionOk="0">
                  <a:moveTo>
                    <a:pt x="0" y="21365"/>
                  </a:moveTo>
                  <a:cubicBezTo>
                    <a:pt x="16275" y="33965"/>
                    <a:pt x="42410" y="42615"/>
                    <a:pt x="62062" y="35722"/>
                  </a:cubicBezTo>
                  <a:cubicBezTo>
                    <a:pt x="78839" y="29833"/>
                    <a:pt x="94543" y="23146"/>
                    <a:pt x="108923" y="27574"/>
                  </a:cubicBezTo>
                  <a:cubicBezTo>
                    <a:pt x="112004" y="28509"/>
                    <a:pt x="114994" y="29947"/>
                    <a:pt x="118053" y="31933"/>
                  </a:cubicBezTo>
                  <a:cubicBezTo>
                    <a:pt x="123987" y="35836"/>
                    <a:pt x="128803" y="40926"/>
                    <a:pt x="134510" y="46153"/>
                  </a:cubicBezTo>
                  <a:cubicBezTo>
                    <a:pt x="136130" y="47660"/>
                    <a:pt x="137842" y="49143"/>
                    <a:pt x="139623" y="50627"/>
                  </a:cubicBezTo>
                  <a:cubicBezTo>
                    <a:pt x="151149" y="60396"/>
                    <a:pt x="166032" y="68088"/>
                    <a:pt x="180320" y="72265"/>
                  </a:cubicBezTo>
                  <a:cubicBezTo>
                    <a:pt x="184132" y="73384"/>
                    <a:pt x="187967" y="74114"/>
                    <a:pt x="191779" y="74502"/>
                  </a:cubicBezTo>
                  <a:cubicBezTo>
                    <a:pt x="201730" y="75507"/>
                    <a:pt x="211682" y="74091"/>
                    <a:pt x="222593" y="68819"/>
                  </a:cubicBezTo>
                  <a:cubicBezTo>
                    <a:pt x="231198" y="64665"/>
                    <a:pt x="239209" y="58753"/>
                    <a:pt x="246810" y="52202"/>
                  </a:cubicBezTo>
                  <a:cubicBezTo>
                    <a:pt x="250257" y="49258"/>
                    <a:pt x="253612" y="46176"/>
                    <a:pt x="256922" y="43026"/>
                  </a:cubicBezTo>
                  <a:cubicBezTo>
                    <a:pt x="267193" y="33257"/>
                    <a:pt x="277419" y="22712"/>
                    <a:pt x="288284" y="14335"/>
                  </a:cubicBezTo>
                  <a:cubicBezTo>
                    <a:pt x="291183" y="12121"/>
                    <a:pt x="294104" y="10089"/>
                    <a:pt x="296980" y="8149"/>
                  </a:cubicBezTo>
                  <a:cubicBezTo>
                    <a:pt x="301956" y="4840"/>
                    <a:pt x="307001" y="1827"/>
                    <a:pt x="312547" y="708"/>
                  </a:cubicBezTo>
                  <a:cubicBezTo>
                    <a:pt x="316062" y="1"/>
                    <a:pt x="319440" y="526"/>
                    <a:pt x="322704" y="1895"/>
                  </a:cubicBezTo>
                  <a:cubicBezTo>
                    <a:pt x="329118" y="4589"/>
                    <a:pt x="335920" y="11642"/>
                    <a:pt x="341901" y="17120"/>
                  </a:cubicBezTo>
                  <a:cubicBezTo>
                    <a:pt x="351921" y="26273"/>
                    <a:pt x="364110" y="34923"/>
                    <a:pt x="373696" y="26204"/>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7"/>
            <p:cNvSpPr/>
            <p:nvPr/>
          </p:nvSpPr>
          <p:spPr>
            <a:xfrm>
              <a:off x="-1647250" y="3726275"/>
              <a:ext cx="9453700" cy="2008650"/>
            </a:xfrm>
            <a:custGeom>
              <a:avLst/>
              <a:gdLst/>
              <a:ahLst/>
              <a:cxnLst/>
              <a:rect l="l" t="t" r="r" b="b"/>
              <a:pathLst>
                <a:path w="378148" h="80346" fill="none" extrusionOk="0">
                  <a:moveTo>
                    <a:pt x="0" y="19767"/>
                  </a:moveTo>
                  <a:cubicBezTo>
                    <a:pt x="16412" y="32321"/>
                    <a:pt x="43300" y="41337"/>
                    <a:pt x="63021" y="33873"/>
                  </a:cubicBezTo>
                  <a:cubicBezTo>
                    <a:pt x="80094" y="27414"/>
                    <a:pt x="96049" y="20520"/>
                    <a:pt x="110771" y="26843"/>
                  </a:cubicBezTo>
                  <a:cubicBezTo>
                    <a:pt x="113898" y="28190"/>
                    <a:pt x="116957" y="30107"/>
                    <a:pt x="120038" y="32709"/>
                  </a:cubicBezTo>
                  <a:cubicBezTo>
                    <a:pt x="125996" y="37753"/>
                    <a:pt x="130652" y="44350"/>
                    <a:pt x="136130" y="50695"/>
                  </a:cubicBezTo>
                  <a:cubicBezTo>
                    <a:pt x="137705" y="52521"/>
                    <a:pt x="139349" y="54302"/>
                    <a:pt x="141061" y="56059"/>
                  </a:cubicBezTo>
                  <a:cubicBezTo>
                    <a:pt x="152291" y="67518"/>
                    <a:pt x="167310" y="75301"/>
                    <a:pt x="182169" y="78611"/>
                  </a:cubicBezTo>
                  <a:cubicBezTo>
                    <a:pt x="186163" y="79501"/>
                    <a:pt x="190158" y="79980"/>
                    <a:pt x="194152" y="80071"/>
                  </a:cubicBezTo>
                  <a:cubicBezTo>
                    <a:pt x="204492" y="80345"/>
                    <a:pt x="214786" y="78109"/>
                    <a:pt x="225560" y="72722"/>
                  </a:cubicBezTo>
                  <a:cubicBezTo>
                    <a:pt x="234233" y="68385"/>
                    <a:pt x="242428" y="62473"/>
                    <a:pt x="250211" y="55900"/>
                  </a:cubicBezTo>
                  <a:cubicBezTo>
                    <a:pt x="253703" y="52932"/>
                    <a:pt x="257150" y="49828"/>
                    <a:pt x="260551" y="46655"/>
                  </a:cubicBezTo>
                  <a:cubicBezTo>
                    <a:pt x="271028" y="36863"/>
                    <a:pt x="281299" y="26204"/>
                    <a:pt x="292027" y="17005"/>
                  </a:cubicBezTo>
                  <a:cubicBezTo>
                    <a:pt x="294858" y="14563"/>
                    <a:pt x="297711" y="12280"/>
                    <a:pt x="300541" y="10044"/>
                  </a:cubicBezTo>
                  <a:cubicBezTo>
                    <a:pt x="305448" y="6186"/>
                    <a:pt x="310493" y="2511"/>
                    <a:pt x="316085" y="982"/>
                  </a:cubicBezTo>
                  <a:cubicBezTo>
                    <a:pt x="319691" y="0"/>
                    <a:pt x="323138" y="457"/>
                    <a:pt x="326448" y="1804"/>
                  </a:cubicBezTo>
                  <a:cubicBezTo>
                    <a:pt x="333181" y="4566"/>
                    <a:pt x="339915" y="11892"/>
                    <a:pt x="345689" y="17576"/>
                  </a:cubicBezTo>
                  <a:cubicBezTo>
                    <a:pt x="355527" y="27185"/>
                    <a:pt x="367693" y="36589"/>
                    <a:pt x="378147" y="28715"/>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7"/>
            <p:cNvSpPr/>
            <p:nvPr/>
          </p:nvSpPr>
          <p:spPr>
            <a:xfrm>
              <a:off x="-1771650" y="3672075"/>
              <a:ext cx="9565525" cy="2145600"/>
            </a:xfrm>
            <a:custGeom>
              <a:avLst/>
              <a:gdLst/>
              <a:ahLst/>
              <a:cxnLst/>
              <a:rect l="l" t="t" r="r" b="b"/>
              <a:pathLst>
                <a:path w="382621" h="85824" fill="none" extrusionOk="0">
                  <a:moveTo>
                    <a:pt x="0" y="18169"/>
                  </a:moveTo>
                  <a:cubicBezTo>
                    <a:pt x="16549" y="30654"/>
                    <a:pt x="44213" y="39990"/>
                    <a:pt x="64025" y="32001"/>
                  </a:cubicBezTo>
                  <a:cubicBezTo>
                    <a:pt x="81372" y="24925"/>
                    <a:pt x="97578" y="17872"/>
                    <a:pt x="112643" y="26089"/>
                  </a:cubicBezTo>
                  <a:cubicBezTo>
                    <a:pt x="115816" y="27824"/>
                    <a:pt x="118943" y="30244"/>
                    <a:pt x="122047" y="33462"/>
                  </a:cubicBezTo>
                  <a:cubicBezTo>
                    <a:pt x="128050" y="39693"/>
                    <a:pt x="132547" y="47728"/>
                    <a:pt x="137797" y="55237"/>
                  </a:cubicBezTo>
                  <a:cubicBezTo>
                    <a:pt x="139303" y="57360"/>
                    <a:pt x="140855" y="59460"/>
                    <a:pt x="142521" y="61468"/>
                  </a:cubicBezTo>
                  <a:cubicBezTo>
                    <a:pt x="153455" y="74616"/>
                    <a:pt x="168634" y="82445"/>
                    <a:pt x="184041" y="84933"/>
                  </a:cubicBezTo>
                  <a:cubicBezTo>
                    <a:pt x="188195" y="85595"/>
                    <a:pt x="192395" y="85823"/>
                    <a:pt x="196549" y="85640"/>
                  </a:cubicBezTo>
                  <a:cubicBezTo>
                    <a:pt x="207300" y="85161"/>
                    <a:pt x="217891" y="82103"/>
                    <a:pt x="228573" y="76602"/>
                  </a:cubicBezTo>
                  <a:cubicBezTo>
                    <a:pt x="237292" y="72059"/>
                    <a:pt x="245669" y="66148"/>
                    <a:pt x="253612" y="59574"/>
                  </a:cubicBezTo>
                  <a:cubicBezTo>
                    <a:pt x="257196" y="56607"/>
                    <a:pt x="260711" y="53480"/>
                    <a:pt x="264180" y="50284"/>
                  </a:cubicBezTo>
                  <a:cubicBezTo>
                    <a:pt x="274863" y="40424"/>
                    <a:pt x="285202" y="29673"/>
                    <a:pt x="295771" y="19653"/>
                  </a:cubicBezTo>
                  <a:cubicBezTo>
                    <a:pt x="298555" y="17005"/>
                    <a:pt x="301340" y="14426"/>
                    <a:pt x="304125" y="11892"/>
                  </a:cubicBezTo>
                  <a:cubicBezTo>
                    <a:pt x="308964" y="7510"/>
                    <a:pt x="313985" y="3196"/>
                    <a:pt x="319646" y="1255"/>
                  </a:cubicBezTo>
                  <a:cubicBezTo>
                    <a:pt x="323321" y="0"/>
                    <a:pt x="326859" y="342"/>
                    <a:pt x="330237" y="1689"/>
                  </a:cubicBezTo>
                  <a:cubicBezTo>
                    <a:pt x="337290" y="4497"/>
                    <a:pt x="343909" y="12120"/>
                    <a:pt x="349524" y="18009"/>
                  </a:cubicBezTo>
                  <a:cubicBezTo>
                    <a:pt x="359111" y="28098"/>
                    <a:pt x="371300" y="38232"/>
                    <a:pt x="382621" y="31179"/>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7"/>
            <p:cNvSpPr/>
            <p:nvPr/>
          </p:nvSpPr>
          <p:spPr>
            <a:xfrm>
              <a:off x="-1895475" y="3534550"/>
              <a:ext cx="9676800" cy="2418925"/>
            </a:xfrm>
            <a:custGeom>
              <a:avLst/>
              <a:gdLst/>
              <a:ahLst/>
              <a:cxnLst/>
              <a:rect l="l" t="t" r="r" b="b"/>
              <a:pathLst>
                <a:path w="387072" h="96757" fill="none" extrusionOk="0">
                  <a:moveTo>
                    <a:pt x="0" y="19881"/>
                  </a:moveTo>
                  <a:cubicBezTo>
                    <a:pt x="16685" y="32321"/>
                    <a:pt x="45126" y="42044"/>
                    <a:pt x="64984" y="33462"/>
                  </a:cubicBezTo>
                  <a:cubicBezTo>
                    <a:pt x="86348" y="24241"/>
                    <a:pt x="106001" y="15499"/>
                    <a:pt x="124056" y="37548"/>
                  </a:cubicBezTo>
                  <a:cubicBezTo>
                    <a:pt x="131816" y="47066"/>
                    <a:pt x="136701" y="60031"/>
                    <a:pt x="143959" y="70211"/>
                  </a:cubicBezTo>
                  <a:cubicBezTo>
                    <a:pt x="157449" y="89064"/>
                    <a:pt x="178540" y="96756"/>
                    <a:pt x="198946" y="94542"/>
                  </a:cubicBezTo>
                  <a:cubicBezTo>
                    <a:pt x="219351" y="92328"/>
                    <a:pt x="239141" y="81098"/>
                    <a:pt x="257013" y="66559"/>
                  </a:cubicBezTo>
                  <a:cubicBezTo>
                    <a:pt x="274863" y="52042"/>
                    <a:pt x="291114" y="34170"/>
                    <a:pt x="307708" y="17096"/>
                  </a:cubicBezTo>
                  <a:cubicBezTo>
                    <a:pt x="312479" y="12166"/>
                    <a:pt x="317455" y="7190"/>
                    <a:pt x="323161" y="4862"/>
                  </a:cubicBezTo>
                  <a:cubicBezTo>
                    <a:pt x="334984" y="0"/>
                    <a:pt x="345370" y="12828"/>
                    <a:pt x="353313" y="21753"/>
                  </a:cubicBezTo>
                  <a:cubicBezTo>
                    <a:pt x="362694" y="32321"/>
                    <a:pt x="374883" y="43208"/>
                    <a:pt x="387072" y="36977"/>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8" name="Google Shape;3008;p27"/>
          <p:cNvGrpSpPr/>
          <p:nvPr/>
        </p:nvGrpSpPr>
        <p:grpSpPr>
          <a:xfrm flipH="1">
            <a:off x="399205" y="155022"/>
            <a:ext cx="8576082" cy="4845464"/>
            <a:chOff x="3490760" y="3205574"/>
            <a:chExt cx="3292036" cy="1859992"/>
          </a:xfrm>
        </p:grpSpPr>
        <p:sp>
          <p:nvSpPr>
            <p:cNvPr id="3009" name="Google Shape;3009;p27"/>
            <p:cNvSpPr/>
            <p:nvPr/>
          </p:nvSpPr>
          <p:spPr>
            <a:xfrm>
              <a:off x="6757096" y="4569020"/>
              <a:ext cx="25700" cy="21700"/>
            </a:xfrm>
            <a:custGeom>
              <a:avLst/>
              <a:gdLst/>
              <a:ahLst/>
              <a:cxnLst/>
              <a:rect l="l" t="t" r="r" b="b"/>
              <a:pathLst>
                <a:path w="1028" h="868" extrusionOk="0">
                  <a:moveTo>
                    <a:pt x="502" y="0"/>
                  </a:moveTo>
                  <a:lnTo>
                    <a:pt x="251" y="434"/>
                  </a:lnTo>
                  <a:lnTo>
                    <a:pt x="0" y="867"/>
                  </a:lnTo>
                  <a:lnTo>
                    <a:pt x="1027" y="867"/>
                  </a:lnTo>
                  <a:lnTo>
                    <a:pt x="754" y="434"/>
                  </a:lnTo>
                  <a:lnTo>
                    <a:pt x="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7"/>
            <p:cNvSpPr/>
            <p:nvPr/>
          </p:nvSpPr>
          <p:spPr>
            <a:xfrm>
              <a:off x="5068420" y="3439843"/>
              <a:ext cx="25725" cy="21700"/>
            </a:xfrm>
            <a:custGeom>
              <a:avLst/>
              <a:gdLst/>
              <a:ahLst/>
              <a:cxnLst/>
              <a:rect l="l" t="t" r="r" b="b"/>
              <a:pathLst>
                <a:path w="1029" h="868" extrusionOk="0">
                  <a:moveTo>
                    <a:pt x="526" y="0"/>
                  </a:moveTo>
                  <a:lnTo>
                    <a:pt x="252" y="434"/>
                  </a:lnTo>
                  <a:lnTo>
                    <a:pt x="1" y="868"/>
                  </a:lnTo>
                  <a:lnTo>
                    <a:pt x="1028" y="868"/>
                  </a:lnTo>
                  <a:lnTo>
                    <a:pt x="777" y="434"/>
                  </a:lnTo>
                  <a:lnTo>
                    <a:pt x="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7"/>
            <p:cNvSpPr/>
            <p:nvPr/>
          </p:nvSpPr>
          <p:spPr>
            <a:xfrm>
              <a:off x="5621228" y="5040416"/>
              <a:ext cx="28550" cy="25150"/>
            </a:xfrm>
            <a:custGeom>
              <a:avLst/>
              <a:gdLst/>
              <a:ahLst/>
              <a:cxnLst/>
              <a:rect l="l" t="t" r="r" b="b"/>
              <a:pathLst>
                <a:path w="1142" h="1006" extrusionOk="0">
                  <a:moveTo>
                    <a:pt x="571" y="161"/>
                  </a:moveTo>
                  <a:lnTo>
                    <a:pt x="1005" y="914"/>
                  </a:lnTo>
                  <a:lnTo>
                    <a:pt x="115" y="914"/>
                  </a:lnTo>
                  <a:lnTo>
                    <a:pt x="571" y="161"/>
                  </a:lnTo>
                  <a:close/>
                  <a:moveTo>
                    <a:pt x="571" y="1"/>
                  </a:moveTo>
                  <a:lnTo>
                    <a:pt x="1" y="1005"/>
                  </a:lnTo>
                  <a:lnTo>
                    <a:pt x="1142" y="1005"/>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7"/>
            <p:cNvSpPr/>
            <p:nvPr/>
          </p:nvSpPr>
          <p:spPr>
            <a:xfrm>
              <a:off x="3723896" y="4097750"/>
              <a:ext cx="25125" cy="22275"/>
            </a:xfrm>
            <a:custGeom>
              <a:avLst/>
              <a:gdLst/>
              <a:ahLst/>
              <a:cxnLst/>
              <a:rect l="l" t="t" r="r" b="b"/>
              <a:pathLst>
                <a:path w="1005" h="891" extrusionOk="0">
                  <a:moveTo>
                    <a:pt x="503" y="1"/>
                  </a:moveTo>
                  <a:lnTo>
                    <a:pt x="252" y="457"/>
                  </a:lnTo>
                  <a:lnTo>
                    <a:pt x="0" y="891"/>
                  </a:lnTo>
                  <a:lnTo>
                    <a:pt x="1005" y="891"/>
                  </a:lnTo>
                  <a:lnTo>
                    <a:pt x="754" y="457"/>
                  </a:lnTo>
                  <a:lnTo>
                    <a:pt x="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7"/>
            <p:cNvSpPr/>
            <p:nvPr/>
          </p:nvSpPr>
          <p:spPr>
            <a:xfrm>
              <a:off x="6750033" y="3263102"/>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0"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7"/>
            <p:cNvSpPr/>
            <p:nvPr/>
          </p:nvSpPr>
          <p:spPr>
            <a:xfrm>
              <a:off x="3490760" y="3701405"/>
              <a:ext cx="28550" cy="25125"/>
            </a:xfrm>
            <a:custGeom>
              <a:avLst/>
              <a:gdLst/>
              <a:ahLst/>
              <a:cxnLst/>
              <a:rect l="l" t="t" r="r" b="b"/>
              <a:pathLst>
                <a:path w="1142" h="1005" extrusionOk="0">
                  <a:moveTo>
                    <a:pt x="571" y="160"/>
                  </a:moveTo>
                  <a:lnTo>
                    <a:pt x="1005" y="936"/>
                  </a:lnTo>
                  <a:lnTo>
                    <a:pt x="137" y="936"/>
                  </a:lnTo>
                  <a:lnTo>
                    <a:pt x="571" y="160"/>
                  </a:lnTo>
                  <a:close/>
                  <a:moveTo>
                    <a:pt x="571" y="0"/>
                  </a:moveTo>
                  <a:lnTo>
                    <a:pt x="0" y="1005"/>
                  </a:lnTo>
                  <a:lnTo>
                    <a:pt x="1142" y="1005"/>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7"/>
            <p:cNvSpPr/>
            <p:nvPr/>
          </p:nvSpPr>
          <p:spPr>
            <a:xfrm>
              <a:off x="5460197" y="4061596"/>
              <a:ext cx="28575" cy="24550"/>
            </a:xfrm>
            <a:custGeom>
              <a:avLst/>
              <a:gdLst/>
              <a:ahLst/>
              <a:cxnLst/>
              <a:rect l="l" t="t" r="r" b="b"/>
              <a:pathLst>
                <a:path w="1143" h="982" extrusionOk="0">
                  <a:moveTo>
                    <a:pt x="571" y="137"/>
                  </a:moveTo>
                  <a:lnTo>
                    <a:pt x="1028" y="913"/>
                  </a:lnTo>
                  <a:lnTo>
                    <a:pt x="138" y="913"/>
                  </a:lnTo>
                  <a:lnTo>
                    <a:pt x="571" y="137"/>
                  </a:lnTo>
                  <a:close/>
                  <a:moveTo>
                    <a:pt x="571" y="0"/>
                  </a:moveTo>
                  <a:lnTo>
                    <a:pt x="1" y="982"/>
                  </a:lnTo>
                  <a:lnTo>
                    <a:pt x="1142" y="982"/>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7"/>
            <p:cNvSpPr/>
            <p:nvPr/>
          </p:nvSpPr>
          <p:spPr>
            <a:xfrm>
              <a:off x="4267899" y="3205574"/>
              <a:ext cx="28550" cy="25125"/>
            </a:xfrm>
            <a:custGeom>
              <a:avLst/>
              <a:gdLst/>
              <a:ahLst/>
              <a:cxnLst/>
              <a:rect l="l" t="t" r="r" b="b"/>
              <a:pathLst>
                <a:path w="1142" h="1005" extrusionOk="0">
                  <a:moveTo>
                    <a:pt x="571" y="160"/>
                  </a:moveTo>
                  <a:lnTo>
                    <a:pt x="1005" y="913"/>
                  </a:lnTo>
                  <a:lnTo>
                    <a:pt x="137" y="913"/>
                  </a:lnTo>
                  <a:lnTo>
                    <a:pt x="571" y="160"/>
                  </a:lnTo>
                  <a:close/>
                  <a:moveTo>
                    <a:pt x="571" y="0"/>
                  </a:moveTo>
                  <a:lnTo>
                    <a:pt x="1" y="1004"/>
                  </a:lnTo>
                  <a:lnTo>
                    <a:pt x="1142" y="1004"/>
                  </a:lnTo>
                  <a:lnTo>
                    <a:pt x="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7" name="Google Shape;3017;p27"/>
          <p:cNvGrpSpPr/>
          <p:nvPr/>
        </p:nvGrpSpPr>
        <p:grpSpPr>
          <a:xfrm>
            <a:off x="719858" y="4603480"/>
            <a:ext cx="862570" cy="258597"/>
            <a:chOff x="8333950" y="1178400"/>
            <a:chExt cx="521600" cy="156375"/>
          </a:xfrm>
        </p:grpSpPr>
        <p:sp>
          <p:nvSpPr>
            <p:cNvPr id="3018" name="Google Shape;3018;p27"/>
            <p:cNvSpPr/>
            <p:nvPr/>
          </p:nvSpPr>
          <p:spPr>
            <a:xfrm>
              <a:off x="8439525" y="1188675"/>
              <a:ext cx="3450" cy="30275"/>
            </a:xfrm>
            <a:custGeom>
              <a:avLst/>
              <a:gdLst/>
              <a:ahLst/>
              <a:cxnLst/>
              <a:rect l="l" t="t" r="r" b="b"/>
              <a:pathLst>
                <a:path w="138" h="1211" extrusionOk="0">
                  <a:moveTo>
                    <a:pt x="1" y="1"/>
                  </a:moveTo>
                  <a:lnTo>
                    <a:pt x="1" y="1210"/>
                  </a:lnTo>
                  <a:lnTo>
                    <a:pt x="138" y="1210"/>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7"/>
            <p:cNvSpPr/>
            <p:nvPr/>
          </p:nvSpPr>
          <p:spPr>
            <a:xfrm>
              <a:off x="8449800" y="1178400"/>
              <a:ext cx="4600" cy="46825"/>
            </a:xfrm>
            <a:custGeom>
              <a:avLst/>
              <a:gdLst/>
              <a:ahLst/>
              <a:cxnLst/>
              <a:rect l="l" t="t" r="r" b="b"/>
              <a:pathLst>
                <a:path w="184"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7"/>
            <p:cNvSpPr/>
            <p:nvPr/>
          </p:nvSpPr>
          <p:spPr>
            <a:xfrm>
              <a:off x="84595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7"/>
            <p:cNvSpPr/>
            <p:nvPr/>
          </p:nvSpPr>
          <p:spPr>
            <a:xfrm>
              <a:off x="8469775" y="1178400"/>
              <a:ext cx="4025" cy="46825"/>
            </a:xfrm>
            <a:custGeom>
              <a:avLst/>
              <a:gdLst/>
              <a:ahLst/>
              <a:cxnLst/>
              <a:rect l="l" t="t" r="r" b="b"/>
              <a:pathLst>
                <a:path w="161" h="1873" extrusionOk="0">
                  <a:moveTo>
                    <a:pt x="0" y="1"/>
                  </a:moveTo>
                  <a:lnTo>
                    <a:pt x="0" y="1872"/>
                  </a:lnTo>
                  <a:lnTo>
                    <a:pt x="160" y="1872"/>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7"/>
            <p:cNvSpPr/>
            <p:nvPr/>
          </p:nvSpPr>
          <p:spPr>
            <a:xfrm>
              <a:off x="8479475" y="1185825"/>
              <a:ext cx="3450" cy="34825"/>
            </a:xfrm>
            <a:custGeom>
              <a:avLst/>
              <a:gdLst/>
              <a:ahLst/>
              <a:cxnLst/>
              <a:rect l="l" t="t" r="r" b="b"/>
              <a:pathLst>
                <a:path w="138" h="1393" extrusionOk="0">
                  <a:moveTo>
                    <a:pt x="0" y="0"/>
                  </a:moveTo>
                  <a:lnTo>
                    <a:pt x="0" y="1393"/>
                  </a:lnTo>
                  <a:lnTo>
                    <a:pt x="137" y="139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7"/>
            <p:cNvSpPr/>
            <p:nvPr/>
          </p:nvSpPr>
          <p:spPr>
            <a:xfrm>
              <a:off x="8489750" y="1192675"/>
              <a:ext cx="2875" cy="22850"/>
            </a:xfrm>
            <a:custGeom>
              <a:avLst/>
              <a:gdLst/>
              <a:ahLst/>
              <a:cxnLst/>
              <a:rect l="l" t="t" r="r" b="b"/>
              <a:pathLst>
                <a:path w="115" h="914" extrusionOk="0">
                  <a:moveTo>
                    <a:pt x="0" y="0"/>
                  </a:moveTo>
                  <a:lnTo>
                    <a:pt x="0" y="913"/>
                  </a:lnTo>
                  <a:lnTo>
                    <a:pt x="114" y="913"/>
                  </a:lnTo>
                  <a:lnTo>
                    <a:pt x="1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7"/>
            <p:cNvSpPr/>
            <p:nvPr/>
          </p:nvSpPr>
          <p:spPr>
            <a:xfrm>
              <a:off x="849945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7"/>
            <p:cNvSpPr/>
            <p:nvPr/>
          </p:nvSpPr>
          <p:spPr>
            <a:xfrm>
              <a:off x="8509150" y="11926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7"/>
            <p:cNvSpPr/>
            <p:nvPr/>
          </p:nvSpPr>
          <p:spPr>
            <a:xfrm>
              <a:off x="8519425"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7"/>
            <p:cNvSpPr/>
            <p:nvPr/>
          </p:nvSpPr>
          <p:spPr>
            <a:xfrm>
              <a:off x="8529125"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7"/>
            <p:cNvSpPr/>
            <p:nvPr/>
          </p:nvSpPr>
          <p:spPr>
            <a:xfrm>
              <a:off x="8539400" y="1188675"/>
              <a:ext cx="2875" cy="30275"/>
            </a:xfrm>
            <a:custGeom>
              <a:avLst/>
              <a:gdLst/>
              <a:ahLst/>
              <a:cxnLst/>
              <a:rect l="l" t="t" r="r" b="b"/>
              <a:pathLst>
                <a:path w="115" h="1211" extrusionOk="0">
                  <a:moveTo>
                    <a:pt x="0" y="1"/>
                  </a:moveTo>
                  <a:lnTo>
                    <a:pt x="0" y="1210"/>
                  </a:lnTo>
                  <a:lnTo>
                    <a:pt x="114" y="1210"/>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7"/>
            <p:cNvSpPr/>
            <p:nvPr/>
          </p:nvSpPr>
          <p:spPr>
            <a:xfrm>
              <a:off x="8549100"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7"/>
            <p:cNvSpPr/>
            <p:nvPr/>
          </p:nvSpPr>
          <p:spPr>
            <a:xfrm>
              <a:off x="8558800" y="1188675"/>
              <a:ext cx="3450" cy="30275"/>
            </a:xfrm>
            <a:custGeom>
              <a:avLst/>
              <a:gdLst/>
              <a:ahLst/>
              <a:cxnLst/>
              <a:rect l="l" t="t" r="r" b="b"/>
              <a:pathLst>
                <a:path w="138"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7"/>
            <p:cNvSpPr/>
            <p:nvPr/>
          </p:nvSpPr>
          <p:spPr>
            <a:xfrm>
              <a:off x="8569050"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7"/>
            <p:cNvSpPr/>
            <p:nvPr/>
          </p:nvSpPr>
          <p:spPr>
            <a:xfrm>
              <a:off x="8578750"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7"/>
            <p:cNvSpPr/>
            <p:nvPr/>
          </p:nvSpPr>
          <p:spPr>
            <a:xfrm>
              <a:off x="858902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7"/>
            <p:cNvSpPr/>
            <p:nvPr/>
          </p:nvSpPr>
          <p:spPr>
            <a:xfrm>
              <a:off x="859872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7"/>
            <p:cNvSpPr/>
            <p:nvPr/>
          </p:nvSpPr>
          <p:spPr>
            <a:xfrm>
              <a:off x="8609000" y="1192675"/>
              <a:ext cx="2875" cy="22850"/>
            </a:xfrm>
            <a:custGeom>
              <a:avLst/>
              <a:gdLst/>
              <a:ahLst/>
              <a:cxnLst/>
              <a:rect l="l" t="t" r="r" b="b"/>
              <a:pathLst>
                <a:path w="115" h="914" extrusionOk="0">
                  <a:moveTo>
                    <a:pt x="1" y="0"/>
                  </a:moveTo>
                  <a:lnTo>
                    <a:pt x="1" y="913"/>
                  </a:lnTo>
                  <a:lnTo>
                    <a:pt x="115" y="913"/>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7"/>
            <p:cNvSpPr/>
            <p:nvPr/>
          </p:nvSpPr>
          <p:spPr>
            <a:xfrm>
              <a:off x="86187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7"/>
            <p:cNvSpPr/>
            <p:nvPr/>
          </p:nvSpPr>
          <p:spPr>
            <a:xfrm>
              <a:off x="8628400" y="1190400"/>
              <a:ext cx="3450" cy="26250"/>
            </a:xfrm>
            <a:custGeom>
              <a:avLst/>
              <a:gdLst/>
              <a:ahLst/>
              <a:cxnLst/>
              <a:rect l="l" t="t" r="r" b="b"/>
              <a:pathLst>
                <a:path w="138" h="1050" extrusionOk="0">
                  <a:moveTo>
                    <a:pt x="1" y="0"/>
                  </a:moveTo>
                  <a:lnTo>
                    <a:pt x="1" y="1050"/>
                  </a:lnTo>
                  <a:lnTo>
                    <a:pt x="138" y="105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7"/>
            <p:cNvSpPr/>
            <p:nvPr/>
          </p:nvSpPr>
          <p:spPr>
            <a:xfrm>
              <a:off x="8722000" y="118525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7"/>
            <p:cNvSpPr/>
            <p:nvPr/>
          </p:nvSpPr>
          <p:spPr>
            <a:xfrm>
              <a:off x="8731700" y="1190400"/>
              <a:ext cx="3450" cy="26250"/>
            </a:xfrm>
            <a:custGeom>
              <a:avLst/>
              <a:gdLst/>
              <a:ahLst/>
              <a:cxnLst/>
              <a:rect l="l" t="t" r="r" b="b"/>
              <a:pathLst>
                <a:path w="138" h="1050" extrusionOk="0">
                  <a:moveTo>
                    <a:pt x="0" y="0"/>
                  </a:moveTo>
                  <a:lnTo>
                    <a:pt x="0" y="1050"/>
                  </a:lnTo>
                  <a:lnTo>
                    <a:pt x="137" y="105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7"/>
            <p:cNvSpPr/>
            <p:nvPr/>
          </p:nvSpPr>
          <p:spPr>
            <a:xfrm>
              <a:off x="8741975" y="1188675"/>
              <a:ext cx="3425" cy="30275"/>
            </a:xfrm>
            <a:custGeom>
              <a:avLst/>
              <a:gdLst/>
              <a:ahLst/>
              <a:cxnLst/>
              <a:rect l="l" t="t" r="r" b="b"/>
              <a:pathLst>
                <a:path w="137" h="1211" extrusionOk="0">
                  <a:moveTo>
                    <a:pt x="0" y="1"/>
                  </a:moveTo>
                  <a:lnTo>
                    <a:pt x="0" y="1210"/>
                  </a:lnTo>
                  <a:lnTo>
                    <a:pt x="137" y="1210"/>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7"/>
            <p:cNvSpPr/>
            <p:nvPr/>
          </p:nvSpPr>
          <p:spPr>
            <a:xfrm>
              <a:off x="8751675" y="1178400"/>
              <a:ext cx="4575" cy="46825"/>
            </a:xfrm>
            <a:custGeom>
              <a:avLst/>
              <a:gdLst/>
              <a:ahLst/>
              <a:cxnLst/>
              <a:rect l="l" t="t" r="r" b="b"/>
              <a:pathLst>
                <a:path w="183" h="1873" extrusionOk="0">
                  <a:moveTo>
                    <a:pt x="0" y="1"/>
                  </a:moveTo>
                  <a:lnTo>
                    <a:pt x="0" y="1872"/>
                  </a:lnTo>
                  <a:lnTo>
                    <a:pt x="183" y="1872"/>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7"/>
            <p:cNvSpPr/>
            <p:nvPr/>
          </p:nvSpPr>
          <p:spPr>
            <a:xfrm>
              <a:off x="8761925" y="1188675"/>
              <a:ext cx="2900" cy="30275"/>
            </a:xfrm>
            <a:custGeom>
              <a:avLst/>
              <a:gdLst/>
              <a:ahLst/>
              <a:cxnLst/>
              <a:rect l="l" t="t" r="r" b="b"/>
              <a:pathLst>
                <a:path w="116" h="1211" extrusionOk="0">
                  <a:moveTo>
                    <a:pt x="1" y="1"/>
                  </a:moveTo>
                  <a:lnTo>
                    <a:pt x="1" y="1210"/>
                  </a:lnTo>
                  <a:lnTo>
                    <a:pt x="115" y="1210"/>
                  </a:lnTo>
                  <a:lnTo>
                    <a:pt x="1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7"/>
            <p:cNvSpPr/>
            <p:nvPr/>
          </p:nvSpPr>
          <p:spPr>
            <a:xfrm>
              <a:off x="8771625" y="1178400"/>
              <a:ext cx="4600" cy="46825"/>
            </a:xfrm>
            <a:custGeom>
              <a:avLst/>
              <a:gdLst/>
              <a:ahLst/>
              <a:cxnLst/>
              <a:rect l="l" t="t" r="r" b="b"/>
              <a:pathLst>
                <a:path w="184" h="1873" extrusionOk="0">
                  <a:moveTo>
                    <a:pt x="1" y="1"/>
                  </a:moveTo>
                  <a:lnTo>
                    <a:pt x="1" y="1872"/>
                  </a:lnTo>
                  <a:lnTo>
                    <a:pt x="184" y="1872"/>
                  </a:lnTo>
                  <a:lnTo>
                    <a:pt x="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7"/>
            <p:cNvSpPr/>
            <p:nvPr/>
          </p:nvSpPr>
          <p:spPr>
            <a:xfrm>
              <a:off x="8781325" y="1185825"/>
              <a:ext cx="3450" cy="34825"/>
            </a:xfrm>
            <a:custGeom>
              <a:avLst/>
              <a:gdLst/>
              <a:ahLst/>
              <a:cxnLst/>
              <a:rect l="l" t="t" r="r" b="b"/>
              <a:pathLst>
                <a:path w="138" h="1393" extrusionOk="0">
                  <a:moveTo>
                    <a:pt x="1" y="0"/>
                  </a:moveTo>
                  <a:lnTo>
                    <a:pt x="1" y="1393"/>
                  </a:lnTo>
                  <a:lnTo>
                    <a:pt x="138" y="139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7"/>
            <p:cNvSpPr/>
            <p:nvPr/>
          </p:nvSpPr>
          <p:spPr>
            <a:xfrm>
              <a:off x="8791600"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7"/>
            <p:cNvSpPr/>
            <p:nvPr/>
          </p:nvSpPr>
          <p:spPr>
            <a:xfrm>
              <a:off x="8801300"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7"/>
            <p:cNvSpPr/>
            <p:nvPr/>
          </p:nvSpPr>
          <p:spPr>
            <a:xfrm>
              <a:off x="8811575" y="11926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7"/>
            <p:cNvSpPr/>
            <p:nvPr/>
          </p:nvSpPr>
          <p:spPr>
            <a:xfrm>
              <a:off x="8821275" y="118525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7"/>
            <p:cNvSpPr/>
            <p:nvPr/>
          </p:nvSpPr>
          <p:spPr>
            <a:xfrm>
              <a:off x="8831550" y="1190400"/>
              <a:ext cx="2875" cy="26250"/>
            </a:xfrm>
            <a:custGeom>
              <a:avLst/>
              <a:gdLst/>
              <a:ahLst/>
              <a:cxnLst/>
              <a:rect l="l" t="t" r="r" b="b"/>
              <a:pathLst>
                <a:path w="115" h="1050" extrusionOk="0">
                  <a:moveTo>
                    <a:pt x="1" y="0"/>
                  </a:moveTo>
                  <a:lnTo>
                    <a:pt x="1" y="1050"/>
                  </a:lnTo>
                  <a:lnTo>
                    <a:pt x="115" y="1050"/>
                  </a:lnTo>
                  <a:lnTo>
                    <a:pt x="1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7"/>
            <p:cNvSpPr/>
            <p:nvPr/>
          </p:nvSpPr>
          <p:spPr>
            <a:xfrm>
              <a:off x="8663225" y="1298225"/>
              <a:ext cx="3450" cy="30850"/>
            </a:xfrm>
            <a:custGeom>
              <a:avLst/>
              <a:gdLst/>
              <a:ahLst/>
              <a:cxnLst/>
              <a:rect l="l" t="t" r="r" b="b"/>
              <a:pathLst>
                <a:path w="138"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7"/>
            <p:cNvSpPr/>
            <p:nvPr/>
          </p:nvSpPr>
          <p:spPr>
            <a:xfrm>
              <a:off x="8673475" y="12879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7"/>
            <p:cNvSpPr/>
            <p:nvPr/>
          </p:nvSpPr>
          <p:spPr>
            <a:xfrm>
              <a:off x="8683200" y="1298225"/>
              <a:ext cx="3425" cy="30850"/>
            </a:xfrm>
            <a:custGeom>
              <a:avLst/>
              <a:gdLst/>
              <a:ahLst/>
              <a:cxnLst/>
              <a:rect l="l" t="t" r="r" b="b"/>
              <a:pathLst>
                <a:path w="137" h="1234" extrusionOk="0">
                  <a:moveTo>
                    <a:pt x="0" y="1"/>
                  </a:moveTo>
                  <a:lnTo>
                    <a:pt x="0" y="1234"/>
                  </a:lnTo>
                  <a:lnTo>
                    <a:pt x="137" y="123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7"/>
            <p:cNvSpPr/>
            <p:nvPr/>
          </p:nvSpPr>
          <p:spPr>
            <a:xfrm>
              <a:off x="8693450" y="12879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7"/>
            <p:cNvSpPr/>
            <p:nvPr/>
          </p:nvSpPr>
          <p:spPr>
            <a:xfrm>
              <a:off x="8703150" y="129537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7"/>
            <p:cNvSpPr/>
            <p:nvPr/>
          </p:nvSpPr>
          <p:spPr>
            <a:xfrm>
              <a:off x="8712850"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7"/>
            <p:cNvSpPr/>
            <p:nvPr/>
          </p:nvSpPr>
          <p:spPr>
            <a:xfrm>
              <a:off x="8723125" y="1295375"/>
              <a:ext cx="4600" cy="34275"/>
            </a:xfrm>
            <a:custGeom>
              <a:avLst/>
              <a:gdLst/>
              <a:ahLst/>
              <a:cxnLst/>
              <a:rect l="l" t="t" r="r" b="b"/>
              <a:pathLst>
                <a:path w="184" h="1371" extrusionOk="0">
                  <a:moveTo>
                    <a:pt x="1" y="1"/>
                  </a:moveTo>
                  <a:lnTo>
                    <a:pt x="1"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7"/>
            <p:cNvSpPr/>
            <p:nvPr/>
          </p:nvSpPr>
          <p:spPr>
            <a:xfrm>
              <a:off x="8732825" y="1302225"/>
              <a:ext cx="3450" cy="22850"/>
            </a:xfrm>
            <a:custGeom>
              <a:avLst/>
              <a:gdLst/>
              <a:ahLst/>
              <a:cxnLst/>
              <a:rect l="l" t="t" r="r" b="b"/>
              <a:pathLst>
                <a:path w="138" h="914" extrusionOk="0">
                  <a:moveTo>
                    <a:pt x="1" y="1"/>
                  </a:moveTo>
                  <a:lnTo>
                    <a:pt x="1" y="914"/>
                  </a:lnTo>
                  <a:lnTo>
                    <a:pt x="138" y="91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7"/>
            <p:cNvSpPr/>
            <p:nvPr/>
          </p:nvSpPr>
          <p:spPr>
            <a:xfrm>
              <a:off x="8743100" y="1295375"/>
              <a:ext cx="4025" cy="34275"/>
            </a:xfrm>
            <a:custGeom>
              <a:avLst/>
              <a:gdLst/>
              <a:ahLst/>
              <a:cxnLst/>
              <a:rect l="l" t="t" r="r" b="b"/>
              <a:pathLst>
                <a:path w="161" h="1371" extrusionOk="0">
                  <a:moveTo>
                    <a:pt x="1" y="1"/>
                  </a:moveTo>
                  <a:lnTo>
                    <a:pt x="1" y="1370"/>
                  </a:lnTo>
                  <a:lnTo>
                    <a:pt x="160" y="1370"/>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7"/>
            <p:cNvSpPr/>
            <p:nvPr/>
          </p:nvSpPr>
          <p:spPr>
            <a:xfrm>
              <a:off x="8752800" y="1300525"/>
              <a:ext cx="3450" cy="25700"/>
            </a:xfrm>
            <a:custGeom>
              <a:avLst/>
              <a:gdLst/>
              <a:ahLst/>
              <a:cxnLst/>
              <a:rect l="l" t="t" r="r" b="b"/>
              <a:pathLst>
                <a:path w="138" h="1028" extrusionOk="0">
                  <a:moveTo>
                    <a:pt x="1" y="0"/>
                  </a:moveTo>
                  <a:lnTo>
                    <a:pt x="1" y="1027"/>
                  </a:lnTo>
                  <a:lnTo>
                    <a:pt x="138" y="1027"/>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7"/>
            <p:cNvSpPr/>
            <p:nvPr/>
          </p:nvSpPr>
          <p:spPr>
            <a:xfrm>
              <a:off x="8762500"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7"/>
            <p:cNvSpPr/>
            <p:nvPr/>
          </p:nvSpPr>
          <p:spPr>
            <a:xfrm>
              <a:off x="8772775" y="12879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7"/>
            <p:cNvSpPr/>
            <p:nvPr/>
          </p:nvSpPr>
          <p:spPr>
            <a:xfrm>
              <a:off x="8782475" y="1298225"/>
              <a:ext cx="3450" cy="30850"/>
            </a:xfrm>
            <a:custGeom>
              <a:avLst/>
              <a:gdLst/>
              <a:ahLst/>
              <a:cxnLst/>
              <a:rect l="l" t="t" r="r" b="b"/>
              <a:pathLst>
                <a:path w="138" h="1234" extrusionOk="0">
                  <a:moveTo>
                    <a:pt x="1" y="1"/>
                  </a:moveTo>
                  <a:lnTo>
                    <a:pt x="1" y="1234"/>
                  </a:lnTo>
                  <a:lnTo>
                    <a:pt x="138" y="1234"/>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7"/>
            <p:cNvSpPr/>
            <p:nvPr/>
          </p:nvSpPr>
          <p:spPr>
            <a:xfrm>
              <a:off x="8792750" y="1287975"/>
              <a:ext cx="4600" cy="46800"/>
            </a:xfrm>
            <a:custGeom>
              <a:avLst/>
              <a:gdLst/>
              <a:ahLst/>
              <a:cxnLst/>
              <a:rect l="l" t="t" r="r" b="b"/>
              <a:pathLst>
                <a:path w="184"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7"/>
            <p:cNvSpPr/>
            <p:nvPr/>
          </p:nvSpPr>
          <p:spPr>
            <a:xfrm>
              <a:off x="8802450" y="1295375"/>
              <a:ext cx="3450" cy="34850"/>
            </a:xfrm>
            <a:custGeom>
              <a:avLst/>
              <a:gdLst/>
              <a:ahLst/>
              <a:cxnLst/>
              <a:rect l="l" t="t" r="r" b="b"/>
              <a:pathLst>
                <a:path w="138" h="1394" extrusionOk="0">
                  <a:moveTo>
                    <a:pt x="0" y="1"/>
                  </a:moveTo>
                  <a:lnTo>
                    <a:pt x="0" y="1393"/>
                  </a:lnTo>
                  <a:lnTo>
                    <a:pt x="137" y="1393"/>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7"/>
            <p:cNvSpPr/>
            <p:nvPr/>
          </p:nvSpPr>
          <p:spPr>
            <a:xfrm>
              <a:off x="8812725" y="1302225"/>
              <a:ext cx="2875" cy="22850"/>
            </a:xfrm>
            <a:custGeom>
              <a:avLst/>
              <a:gdLst/>
              <a:ahLst/>
              <a:cxnLst/>
              <a:rect l="l" t="t" r="r" b="b"/>
              <a:pathLst>
                <a:path w="115" h="914" extrusionOk="0">
                  <a:moveTo>
                    <a:pt x="0" y="1"/>
                  </a:moveTo>
                  <a:lnTo>
                    <a:pt x="0" y="914"/>
                  </a:lnTo>
                  <a:lnTo>
                    <a:pt x="114" y="914"/>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7"/>
            <p:cNvSpPr/>
            <p:nvPr/>
          </p:nvSpPr>
          <p:spPr>
            <a:xfrm>
              <a:off x="8822425"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7"/>
            <p:cNvSpPr/>
            <p:nvPr/>
          </p:nvSpPr>
          <p:spPr>
            <a:xfrm>
              <a:off x="8832125" y="1302225"/>
              <a:ext cx="3450" cy="22850"/>
            </a:xfrm>
            <a:custGeom>
              <a:avLst/>
              <a:gdLst/>
              <a:ahLst/>
              <a:cxnLst/>
              <a:rect l="l" t="t" r="r" b="b"/>
              <a:pathLst>
                <a:path w="138" h="914" extrusionOk="0">
                  <a:moveTo>
                    <a:pt x="0" y="1"/>
                  </a:moveTo>
                  <a:lnTo>
                    <a:pt x="0" y="914"/>
                  </a:lnTo>
                  <a:lnTo>
                    <a:pt x="137" y="914"/>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7"/>
            <p:cNvSpPr/>
            <p:nvPr/>
          </p:nvSpPr>
          <p:spPr>
            <a:xfrm>
              <a:off x="8842400" y="1295375"/>
              <a:ext cx="4575" cy="34275"/>
            </a:xfrm>
            <a:custGeom>
              <a:avLst/>
              <a:gdLst/>
              <a:ahLst/>
              <a:cxnLst/>
              <a:rect l="l" t="t" r="r" b="b"/>
              <a:pathLst>
                <a:path w="183" h="1371" extrusionOk="0">
                  <a:moveTo>
                    <a:pt x="0" y="1"/>
                  </a:moveTo>
                  <a:lnTo>
                    <a:pt x="0" y="1370"/>
                  </a:lnTo>
                  <a:lnTo>
                    <a:pt x="183" y="1370"/>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7"/>
            <p:cNvSpPr/>
            <p:nvPr/>
          </p:nvSpPr>
          <p:spPr>
            <a:xfrm>
              <a:off x="8852100" y="1300525"/>
              <a:ext cx="3450" cy="25700"/>
            </a:xfrm>
            <a:custGeom>
              <a:avLst/>
              <a:gdLst/>
              <a:ahLst/>
              <a:cxnLst/>
              <a:rect l="l" t="t" r="r" b="b"/>
              <a:pathLst>
                <a:path w="138" h="1028" extrusionOk="0">
                  <a:moveTo>
                    <a:pt x="0" y="0"/>
                  </a:moveTo>
                  <a:lnTo>
                    <a:pt x="0" y="1027"/>
                  </a:lnTo>
                  <a:lnTo>
                    <a:pt x="137" y="1027"/>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7"/>
            <p:cNvSpPr/>
            <p:nvPr/>
          </p:nvSpPr>
          <p:spPr>
            <a:xfrm>
              <a:off x="87254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7"/>
            <p:cNvSpPr/>
            <p:nvPr/>
          </p:nvSpPr>
          <p:spPr>
            <a:xfrm>
              <a:off x="8714575" y="1225775"/>
              <a:ext cx="4575" cy="46800"/>
            </a:xfrm>
            <a:custGeom>
              <a:avLst/>
              <a:gdLst/>
              <a:ahLst/>
              <a:cxnLst/>
              <a:rect l="l" t="t" r="r" b="b"/>
              <a:pathLst>
                <a:path w="183" h="1872" extrusionOk="0">
                  <a:moveTo>
                    <a:pt x="0" y="0"/>
                  </a:moveTo>
                  <a:lnTo>
                    <a:pt x="0"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7"/>
            <p:cNvSpPr/>
            <p:nvPr/>
          </p:nvSpPr>
          <p:spPr>
            <a:xfrm>
              <a:off x="87054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7"/>
            <p:cNvSpPr/>
            <p:nvPr/>
          </p:nvSpPr>
          <p:spPr>
            <a:xfrm>
              <a:off x="8694600"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7"/>
            <p:cNvSpPr/>
            <p:nvPr/>
          </p:nvSpPr>
          <p:spPr>
            <a:xfrm>
              <a:off x="8686050" y="1230325"/>
              <a:ext cx="2875" cy="34850"/>
            </a:xfrm>
            <a:custGeom>
              <a:avLst/>
              <a:gdLst/>
              <a:ahLst/>
              <a:cxnLst/>
              <a:rect l="l" t="t" r="r" b="b"/>
              <a:pathLst>
                <a:path w="115" h="1394" extrusionOk="0">
                  <a:moveTo>
                    <a:pt x="0" y="1"/>
                  </a:moveTo>
                  <a:lnTo>
                    <a:pt x="0" y="1393"/>
                  </a:lnTo>
                  <a:lnTo>
                    <a:pt x="114" y="1393"/>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7"/>
            <p:cNvSpPr/>
            <p:nvPr/>
          </p:nvSpPr>
          <p:spPr>
            <a:xfrm>
              <a:off x="8675775"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7"/>
            <p:cNvSpPr/>
            <p:nvPr/>
          </p:nvSpPr>
          <p:spPr>
            <a:xfrm>
              <a:off x="866492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7"/>
            <p:cNvSpPr/>
            <p:nvPr/>
          </p:nvSpPr>
          <p:spPr>
            <a:xfrm>
              <a:off x="8655800" y="1235475"/>
              <a:ext cx="3450" cy="22850"/>
            </a:xfrm>
            <a:custGeom>
              <a:avLst/>
              <a:gdLst/>
              <a:ahLst/>
              <a:cxnLst/>
              <a:rect l="l" t="t" r="r" b="b"/>
              <a:pathLst>
                <a:path w="138" h="914" extrusionOk="0">
                  <a:moveTo>
                    <a:pt x="0" y="0"/>
                  </a:moveTo>
                  <a:lnTo>
                    <a:pt x="0" y="913"/>
                  </a:lnTo>
                  <a:lnTo>
                    <a:pt x="137" y="913"/>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7"/>
            <p:cNvSpPr/>
            <p:nvPr/>
          </p:nvSpPr>
          <p:spPr>
            <a:xfrm>
              <a:off x="8644950"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7"/>
            <p:cNvSpPr/>
            <p:nvPr/>
          </p:nvSpPr>
          <p:spPr>
            <a:xfrm>
              <a:off x="8636400" y="1234325"/>
              <a:ext cx="2875" cy="26275"/>
            </a:xfrm>
            <a:custGeom>
              <a:avLst/>
              <a:gdLst/>
              <a:ahLst/>
              <a:cxnLst/>
              <a:rect l="l" t="t" r="r" b="b"/>
              <a:pathLst>
                <a:path w="115" h="1051" extrusionOk="0">
                  <a:moveTo>
                    <a:pt x="0" y="1"/>
                  </a:moveTo>
                  <a:lnTo>
                    <a:pt x="0" y="1051"/>
                  </a:lnTo>
                  <a:lnTo>
                    <a:pt x="114" y="1051"/>
                  </a:lnTo>
                  <a:lnTo>
                    <a:pt x="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7"/>
            <p:cNvSpPr/>
            <p:nvPr/>
          </p:nvSpPr>
          <p:spPr>
            <a:xfrm>
              <a:off x="8626125"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7"/>
            <p:cNvSpPr/>
            <p:nvPr/>
          </p:nvSpPr>
          <p:spPr>
            <a:xfrm>
              <a:off x="8615275" y="1225775"/>
              <a:ext cx="4600" cy="46800"/>
            </a:xfrm>
            <a:custGeom>
              <a:avLst/>
              <a:gdLst/>
              <a:ahLst/>
              <a:cxnLst/>
              <a:rect l="l" t="t" r="r" b="b"/>
              <a:pathLst>
                <a:path w="184" h="1872" extrusionOk="0">
                  <a:moveTo>
                    <a:pt x="1" y="0"/>
                  </a:moveTo>
                  <a:lnTo>
                    <a:pt x="1" y="1872"/>
                  </a:lnTo>
                  <a:lnTo>
                    <a:pt x="183" y="1872"/>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7"/>
            <p:cNvSpPr/>
            <p:nvPr/>
          </p:nvSpPr>
          <p:spPr>
            <a:xfrm>
              <a:off x="8606150"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7"/>
            <p:cNvSpPr/>
            <p:nvPr/>
          </p:nvSpPr>
          <p:spPr>
            <a:xfrm>
              <a:off x="8595300" y="1225775"/>
              <a:ext cx="4600" cy="46800"/>
            </a:xfrm>
            <a:custGeom>
              <a:avLst/>
              <a:gdLst/>
              <a:ahLst/>
              <a:cxnLst/>
              <a:rect l="l" t="t" r="r" b="b"/>
              <a:pathLst>
                <a:path w="184" h="1872" extrusionOk="0">
                  <a:moveTo>
                    <a:pt x="1" y="0"/>
                  </a:moveTo>
                  <a:lnTo>
                    <a:pt x="1" y="1872"/>
                  </a:lnTo>
                  <a:lnTo>
                    <a:pt x="184" y="1872"/>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7"/>
            <p:cNvSpPr/>
            <p:nvPr/>
          </p:nvSpPr>
          <p:spPr>
            <a:xfrm>
              <a:off x="8586175"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7"/>
            <p:cNvSpPr/>
            <p:nvPr/>
          </p:nvSpPr>
          <p:spPr>
            <a:xfrm>
              <a:off x="857647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7"/>
            <p:cNvSpPr/>
            <p:nvPr/>
          </p:nvSpPr>
          <p:spPr>
            <a:xfrm>
              <a:off x="8565625" y="1230900"/>
              <a:ext cx="4025" cy="34825"/>
            </a:xfrm>
            <a:custGeom>
              <a:avLst/>
              <a:gdLst/>
              <a:ahLst/>
              <a:cxnLst/>
              <a:rect l="l" t="t" r="r" b="b"/>
              <a:pathLst>
                <a:path w="161" h="1393" extrusionOk="0">
                  <a:moveTo>
                    <a:pt x="1" y="1"/>
                  </a:moveTo>
                  <a:lnTo>
                    <a:pt x="1" y="1393"/>
                  </a:lnTo>
                  <a:lnTo>
                    <a:pt x="161" y="1393"/>
                  </a:lnTo>
                  <a:lnTo>
                    <a:pt x="1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7"/>
            <p:cNvSpPr/>
            <p:nvPr/>
          </p:nvSpPr>
          <p:spPr>
            <a:xfrm>
              <a:off x="85565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7"/>
            <p:cNvSpPr/>
            <p:nvPr/>
          </p:nvSpPr>
          <p:spPr>
            <a:xfrm>
              <a:off x="8545675"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7"/>
            <p:cNvSpPr/>
            <p:nvPr/>
          </p:nvSpPr>
          <p:spPr>
            <a:xfrm>
              <a:off x="8536525"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7"/>
            <p:cNvSpPr/>
            <p:nvPr/>
          </p:nvSpPr>
          <p:spPr>
            <a:xfrm>
              <a:off x="8442375" y="1230900"/>
              <a:ext cx="4600" cy="34825"/>
            </a:xfrm>
            <a:custGeom>
              <a:avLst/>
              <a:gdLst/>
              <a:ahLst/>
              <a:cxnLst/>
              <a:rect l="l" t="t" r="r" b="b"/>
              <a:pathLst>
                <a:path w="184" h="1393" extrusionOk="0">
                  <a:moveTo>
                    <a:pt x="1" y="1"/>
                  </a:moveTo>
                  <a:lnTo>
                    <a:pt x="1"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7"/>
            <p:cNvSpPr/>
            <p:nvPr/>
          </p:nvSpPr>
          <p:spPr>
            <a:xfrm>
              <a:off x="8433250" y="1234325"/>
              <a:ext cx="3450" cy="26275"/>
            </a:xfrm>
            <a:custGeom>
              <a:avLst/>
              <a:gdLst/>
              <a:ahLst/>
              <a:cxnLst/>
              <a:rect l="l" t="t" r="r" b="b"/>
              <a:pathLst>
                <a:path w="138" h="1051" extrusionOk="0">
                  <a:moveTo>
                    <a:pt x="1" y="1"/>
                  </a:moveTo>
                  <a:lnTo>
                    <a:pt x="1" y="1051"/>
                  </a:lnTo>
                  <a:lnTo>
                    <a:pt x="137" y="1051"/>
                  </a:lnTo>
                  <a:lnTo>
                    <a:pt x="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7"/>
            <p:cNvSpPr/>
            <p:nvPr/>
          </p:nvSpPr>
          <p:spPr>
            <a:xfrm>
              <a:off x="8423550" y="1232050"/>
              <a:ext cx="3450" cy="30250"/>
            </a:xfrm>
            <a:custGeom>
              <a:avLst/>
              <a:gdLst/>
              <a:ahLst/>
              <a:cxnLst/>
              <a:rect l="l" t="t" r="r" b="b"/>
              <a:pathLst>
                <a:path w="138" h="1210" extrusionOk="0">
                  <a:moveTo>
                    <a:pt x="0" y="0"/>
                  </a:moveTo>
                  <a:lnTo>
                    <a:pt x="0" y="1210"/>
                  </a:lnTo>
                  <a:lnTo>
                    <a:pt x="137" y="1210"/>
                  </a:lnTo>
                  <a:lnTo>
                    <a:pt x="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7"/>
            <p:cNvSpPr/>
            <p:nvPr/>
          </p:nvSpPr>
          <p:spPr>
            <a:xfrm>
              <a:off x="8412700"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7"/>
            <p:cNvSpPr/>
            <p:nvPr/>
          </p:nvSpPr>
          <p:spPr>
            <a:xfrm>
              <a:off x="8403575" y="1232050"/>
              <a:ext cx="3450" cy="30250"/>
            </a:xfrm>
            <a:custGeom>
              <a:avLst/>
              <a:gdLst/>
              <a:ahLst/>
              <a:cxnLst/>
              <a:rect l="l" t="t" r="r" b="b"/>
              <a:pathLst>
                <a:path w="138" h="1210" extrusionOk="0">
                  <a:moveTo>
                    <a:pt x="1" y="0"/>
                  </a:moveTo>
                  <a:lnTo>
                    <a:pt x="1" y="1210"/>
                  </a:lnTo>
                  <a:lnTo>
                    <a:pt x="138" y="1210"/>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7"/>
            <p:cNvSpPr/>
            <p:nvPr/>
          </p:nvSpPr>
          <p:spPr>
            <a:xfrm>
              <a:off x="8392725" y="1225775"/>
              <a:ext cx="4025" cy="46800"/>
            </a:xfrm>
            <a:custGeom>
              <a:avLst/>
              <a:gdLst/>
              <a:ahLst/>
              <a:cxnLst/>
              <a:rect l="l" t="t" r="r" b="b"/>
              <a:pathLst>
                <a:path w="161" h="1872" extrusionOk="0">
                  <a:moveTo>
                    <a:pt x="1" y="0"/>
                  </a:moveTo>
                  <a:lnTo>
                    <a:pt x="1" y="1872"/>
                  </a:lnTo>
                  <a:lnTo>
                    <a:pt x="161" y="1872"/>
                  </a:lnTo>
                  <a:lnTo>
                    <a:pt x="1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7"/>
            <p:cNvSpPr/>
            <p:nvPr/>
          </p:nvSpPr>
          <p:spPr>
            <a:xfrm>
              <a:off x="8383600" y="1230325"/>
              <a:ext cx="3450" cy="34850"/>
            </a:xfrm>
            <a:custGeom>
              <a:avLst/>
              <a:gdLst/>
              <a:ahLst/>
              <a:cxnLst/>
              <a:rect l="l" t="t" r="r" b="b"/>
              <a:pathLst>
                <a:path w="138" h="1394" extrusionOk="0">
                  <a:moveTo>
                    <a:pt x="1" y="1"/>
                  </a:moveTo>
                  <a:lnTo>
                    <a:pt x="1" y="1393"/>
                  </a:lnTo>
                  <a:lnTo>
                    <a:pt x="138" y="1393"/>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7"/>
            <p:cNvSpPr/>
            <p:nvPr/>
          </p:nvSpPr>
          <p:spPr>
            <a:xfrm>
              <a:off x="8373900"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7"/>
            <p:cNvSpPr/>
            <p:nvPr/>
          </p:nvSpPr>
          <p:spPr>
            <a:xfrm>
              <a:off x="8362500" y="1230900"/>
              <a:ext cx="4575" cy="34825"/>
            </a:xfrm>
            <a:custGeom>
              <a:avLst/>
              <a:gdLst/>
              <a:ahLst/>
              <a:cxnLst/>
              <a:rect l="l" t="t" r="r" b="b"/>
              <a:pathLst>
                <a:path w="183" h="1393" extrusionOk="0">
                  <a:moveTo>
                    <a:pt x="0" y="1"/>
                  </a:moveTo>
                  <a:lnTo>
                    <a:pt x="0" y="1393"/>
                  </a:lnTo>
                  <a:lnTo>
                    <a:pt x="183" y="1393"/>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7"/>
            <p:cNvSpPr/>
            <p:nvPr/>
          </p:nvSpPr>
          <p:spPr>
            <a:xfrm>
              <a:off x="8353925" y="1235475"/>
              <a:ext cx="3450" cy="22850"/>
            </a:xfrm>
            <a:custGeom>
              <a:avLst/>
              <a:gdLst/>
              <a:ahLst/>
              <a:cxnLst/>
              <a:rect l="l" t="t" r="r" b="b"/>
              <a:pathLst>
                <a:path w="138" h="914" extrusionOk="0">
                  <a:moveTo>
                    <a:pt x="1" y="0"/>
                  </a:moveTo>
                  <a:lnTo>
                    <a:pt x="1" y="913"/>
                  </a:lnTo>
                  <a:lnTo>
                    <a:pt x="138" y="913"/>
                  </a:lnTo>
                  <a:lnTo>
                    <a:pt x="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7"/>
            <p:cNvSpPr/>
            <p:nvPr/>
          </p:nvSpPr>
          <p:spPr>
            <a:xfrm>
              <a:off x="8343100" y="1230900"/>
              <a:ext cx="4000" cy="34825"/>
            </a:xfrm>
            <a:custGeom>
              <a:avLst/>
              <a:gdLst/>
              <a:ahLst/>
              <a:cxnLst/>
              <a:rect l="l" t="t" r="r" b="b"/>
              <a:pathLst>
                <a:path w="160" h="1393" extrusionOk="0">
                  <a:moveTo>
                    <a:pt x="0" y="1"/>
                  </a:moveTo>
                  <a:lnTo>
                    <a:pt x="0" y="1393"/>
                  </a:lnTo>
                  <a:lnTo>
                    <a:pt x="160" y="1393"/>
                  </a:lnTo>
                  <a:lnTo>
                    <a:pt x="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7"/>
            <p:cNvSpPr/>
            <p:nvPr/>
          </p:nvSpPr>
          <p:spPr>
            <a:xfrm>
              <a:off x="8333950" y="1234325"/>
              <a:ext cx="3450" cy="26275"/>
            </a:xfrm>
            <a:custGeom>
              <a:avLst/>
              <a:gdLst/>
              <a:ahLst/>
              <a:cxnLst/>
              <a:rect l="l" t="t" r="r" b="b"/>
              <a:pathLst>
                <a:path w="138" h="1051" extrusionOk="0">
                  <a:moveTo>
                    <a:pt x="1" y="1"/>
                  </a:moveTo>
                  <a:lnTo>
                    <a:pt x="1" y="1051"/>
                  </a:lnTo>
                  <a:lnTo>
                    <a:pt x="138" y="1051"/>
                  </a:lnTo>
                  <a:lnTo>
                    <a:pt x="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1852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accent2"/>
              </a:buClr>
              <a:buSzPts val="3600"/>
              <a:buFont typeface="Rubik Light"/>
              <a:buNone/>
              <a:defRPr sz="3600">
                <a:solidFill>
                  <a:schemeClr val="accent2"/>
                </a:solidFill>
                <a:latin typeface="Rubik Light"/>
                <a:ea typeface="Rubik Light"/>
                <a:cs typeface="Rubik Light"/>
                <a:sym typeface="Rubik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1pPr>
            <a:lvl2pPr marL="914400" lvl="1"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2pPr>
            <a:lvl3pPr marL="1371600" lvl="2"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3pPr>
            <a:lvl4pPr marL="1828800" lvl="3"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4pPr>
            <a:lvl5pPr marL="2286000" lvl="4"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5pPr>
            <a:lvl6pPr marL="2743200" lvl="5"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6pPr>
            <a:lvl7pPr marL="3200400" lvl="6"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7pPr>
            <a:lvl8pPr marL="3657600" lvl="7" indent="-330200">
              <a:lnSpc>
                <a:spcPct val="115000"/>
              </a:lnSpc>
              <a:spcBef>
                <a:spcPts val="1600"/>
              </a:spcBef>
              <a:spcAft>
                <a:spcPts val="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8pPr>
            <a:lvl9pPr marL="4114800" lvl="8" indent="-330200">
              <a:lnSpc>
                <a:spcPct val="115000"/>
              </a:lnSpc>
              <a:spcBef>
                <a:spcPts val="1600"/>
              </a:spcBef>
              <a:spcAft>
                <a:spcPts val="1600"/>
              </a:spcAft>
              <a:buClr>
                <a:schemeClr val="dk2"/>
              </a:buClr>
              <a:buSzPts val="1600"/>
              <a:buFont typeface="Fira Sans Light"/>
              <a:buChar char="■"/>
              <a:defRPr sz="1600">
                <a:solidFill>
                  <a:schemeClr val="dk2"/>
                </a:solidFill>
                <a:latin typeface="Fira Sans Light"/>
                <a:ea typeface="Fira Sans Light"/>
                <a:cs typeface="Fira Sans Light"/>
                <a:sym typeface="Fira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71"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astrawi/sastrawi"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digilib.its.ac.id/ITS-paper-"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9"/>
        <p:cNvGrpSpPr/>
        <p:nvPr/>
      </p:nvGrpSpPr>
      <p:grpSpPr>
        <a:xfrm>
          <a:off x="0" y="0"/>
          <a:ext cx="0" cy="0"/>
          <a:chOff x="0" y="0"/>
          <a:chExt cx="0" cy="0"/>
        </a:xfrm>
      </p:grpSpPr>
      <p:grpSp>
        <p:nvGrpSpPr>
          <p:cNvPr id="3110" name="Google Shape;3110;p30"/>
          <p:cNvGrpSpPr/>
          <p:nvPr/>
        </p:nvGrpSpPr>
        <p:grpSpPr>
          <a:xfrm>
            <a:off x="5972175" y="1423422"/>
            <a:ext cx="2089700" cy="1785525"/>
            <a:chOff x="6151700" y="540000"/>
            <a:chExt cx="2089700" cy="1785525"/>
          </a:xfrm>
        </p:grpSpPr>
        <p:grpSp>
          <p:nvGrpSpPr>
            <p:cNvPr id="3111" name="Google Shape;3111;p30"/>
            <p:cNvGrpSpPr/>
            <p:nvPr/>
          </p:nvGrpSpPr>
          <p:grpSpPr>
            <a:xfrm>
              <a:off x="6496375" y="540000"/>
              <a:ext cx="1745025" cy="1785525"/>
              <a:chOff x="5299625" y="820625"/>
              <a:chExt cx="1745025" cy="1785525"/>
            </a:xfrm>
          </p:grpSpPr>
          <p:sp>
            <p:nvSpPr>
              <p:cNvPr id="3112" name="Google Shape;3112;p30"/>
              <p:cNvSpPr/>
              <p:nvPr/>
            </p:nvSpPr>
            <p:spPr>
              <a:xfrm>
                <a:off x="5299625" y="820625"/>
                <a:ext cx="1745025" cy="1785525"/>
              </a:xfrm>
              <a:custGeom>
                <a:avLst/>
                <a:gdLst/>
                <a:ahLst/>
                <a:cxnLst/>
                <a:rect l="l" t="t" r="r" b="b"/>
                <a:pathLst>
                  <a:path w="69801" h="71421" fill="none" extrusionOk="0">
                    <a:moveTo>
                      <a:pt x="4132" y="11550"/>
                    </a:moveTo>
                    <a:cubicBezTo>
                      <a:pt x="2854" y="13285"/>
                      <a:pt x="2100" y="15225"/>
                      <a:pt x="2351" y="17416"/>
                    </a:cubicBezTo>
                    <a:cubicBezTo>
                      <a:pt x="2808" y="21661"/>
                      <a:pt x="7008" y="24811"/>
                      <a:pt x="7396" y="29080"/>
                    </a:cubicBezTo>
                    <a:cubicBezTo>
                      <a:pt x="7921" y="35128"/>
                      <a:pt x="708" y="39442"/>
                      <a:pt x="297" y="45514"/>
                    </a:cubicBezTo>
                    <a:cubicBezTo>
                      <a:pt x="0" y="49782"/>
                      <a:pt x="3401" y="53617"/>
                      <a:pt x="7373" y="55260"/>
                    </a:cubicBezTo>
                    <a:cubicBezTo>
                      <a:pt x="11824" y="57109"/>
                      <a:pt x="17279" y="55488"/>
                      <a:pt x="21296" y="57931"/>
                    </a:cubicBezTo>
                    <a:cubicBezTo>
                      <a:pt x="26021" y="60761"/>
                      <a:pt x="25839" y="68659"/>
                      <a:pt x="31157" y="70416"/>
                    </a:cubicBezTo>
                    <a:cubicBezTo>
                      <a:pt x="34193" y="71420"/>
                      <a:pt x="37525" y="69229"/>
                      <a:pt x="38986" y="66376"/>
                    </a:cubicBezTo>
                    <a:cubicBezTo>
                      <a:pt x="40447" y="63523"/>
                      <a:pt x="40538" y="60213"/>
                      <a:pt x="40789" y="57018"/>
                    </a:cubicBezTo>
                    <a:cubicBezTo>
                      <a:pt x="41109" y="52886"/>
                      <a:pt x="41337" y="49417"/>
                      <a:pt x="45446" y="47180"/>
                    </a:cubicBezTo>
                    <a:cubicBezTo>
                      <a:pt x="48276" y="45651"/>
                      <a:pt x="51540" y="45240"/>
                      <a:pt x="54576" y="44190"/>
                    </a:cubicBezTo>
                    <a:cubicBezTo>
                      <a:pt x="59985" y="42341"/>
                      <a:pt x="64619" y="38347"/>
                      <a:pt x="67267" y="33279"/>
                    </a:cubicBezTo>
                    <a:cubicBezTo>
                      <a:pt x="69367" y="29262"/>
                      <a:pt x="69800" y="23510"/>
                      <a:pt x="66080" y="20931"/>
                    </a:cubicBezTo>
                    <a:cubicBezTo>
                      <a:pt x="63866" y="19379"/>
                      <a:pt x="60853" y="19539"/>
                      <a:pt x="58251" y="20223"/>
                    </a:cubicBezTo>
                    <a:cubicBezTo>
                      <a:pt x="53252" y="21524"/>
                      <a:pt x="47751" y="23921"/>
                      <a:pt x="42729" y="21045"/>
                    </a:cubicBezTo>
                    <a:cubicBezTo>
                      <a:pt x="38438" y="18580"/>
                      <a:pt x="38256" y="12897"/>
                      <a:pt x="35973" y="8879"/>
                    </a:cubicBezTo>
                    <a:cubicBezTo>
                      <a:pt x="33987" y="5433"/>
                      <a:pt x="30906" y="2397"/>
                      <a:pt x="27048" y="1415"/>
                    </a:cubicBezTo>
                    <a:cubicBezTo>
                      <a:pt x="21570" y="0"/>
                      <a:pt x="15978" y="2808"/>
                      <a:pt x="11116" y="5707"/>
                    </a:cubicBezTo>
                    <a:cubicBezTo>
                      <a:pt x="8560" y="7236"/>
                      <a:pt x="5867" y="9199"/>
                      <a:pt x="4132" y="11550"/>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3" name="Google Shape;3113;p30"/>
              <p:cNvSpPr/>
              <p:nvPr/>
            </p:nvSpPr>
            <p:spPr>
              <a:xfrm>
                <a:off x="5353825" y="849725"/>
                <a:ext cx="1653150" cy="1706200"/>
              </a:xfrm>
              <a:custGeom>
                <a:avLst/>
                <a:gdLst/>
                <a:ahLst/>
                <a:cxnLst/>
                <a:rect l="l" t="t" r="r" b="b"/>
                <a:pathLst>
                  <a:path w="66126" h="68248" fill="none" extrusionOk="0">
                    <a:moveTo>
                      <a:pt x="3242" y="11002"/>
                    </a:moveTo>
                    <a:cubicBezTo>
                      <a:pt x="2055" y="12646"/>
                      <a:pt x="1348" y="14494"/>
                      <a:pt x="1553" y="16549"/>
                    </a:cubicBezTo>
                    <a:cubicBezTo>
                      <a:pt x="1827" y="19425"/>
                      <a:pt x="3836" y="21776"/>
                      <a:pt x="5114" y="24378"/>
                    </a:cubicBezTo>
                    <a:cubicBezTo>
                      <a:pt x="5639" y="25405"/>
                      <a:pt x="6027" y="26478"/>
                      <a:pt x="6141" y="27642"/>
                    </a:cubicBezTo>
                    <a:cubicBezTo>
                      <a:pt x="6666" y="33371"/>
                      <a:pt x="1" y="37502"/>
                      <a:pt x="24" y="43163"/>
                    </a:cubicBezTo>
                    <a:cubicBezTo>
                      <a:pt x="24" y="45331"/>
                      <a:pt x="891" y="47180"/>
                      <a:pt x="2101" y="49029"/>
                    </a:cubicBezTo>
                    <a:cubicBezTo>
                      <a:pt x="3242" y="50832"/>
                      <a:pt x="4817" y="52316"/>
                      <a:pt x="6757" y="53252"/>
                    </a:cubicBezTo>
                    <a:cubicBezTo>
                      <a:pt x="10706" y="55146"/>
                      <a:pt x="15636" y="54005"/>
                      <a:pt x="19494" y="55740"/>
                    </a:cubicBezTo>
                    <a:cubicBezTo>
                      <a:pt x="19722" y="55831"/>
                      <a:pt x="19927" y="55945"/>
                      <a:pt x="20133" y="56059"/>
                    </a:cubicBezTo>
                    <a:cubicBezTo>
                      <a:pt x="24744" y="58616"/>
                      <a:pt x="24880" y="65577"/>
                      <a:pt x="30039" y="67289"/>
                    </a:cubicBezTo>
                    <a:cubicBezTo>
                      <a:pt x="32961" y="68248"/>
                      <a:pt x="36111" y="66376"/>
                      <a:pt x="37571" y="63888"/>
                    </a:cubicBezTo>
                    <a:cubicBezTo>
                      <a:pt x="39055" y="61400"/>
                      <a:pt x="39306" y="58479"/>
                      <a:pt x="39694" y="55511"/>
                    </a:cubicBezTo>
                    <a:cubicBezTo>
                      <a:pt x="40151" y="52019"/>
                      <a:pt x="40379" y="48892"/>
                      <a:pt x="43141" y="46655"/>
                    </a:cubicBezTo>
                    <a:cubicBezTo>
                      <a:pt x="43437" y="46427"/>
                      <a:pt x="43734" y="46199"/>
                      <a:pt x="44077" y="45993"/>
                    </a:cubicBezTo>
                    <a:cubicBezTo>
                      <a:pt x="46587" y="44441"/>
                      <a:pt x="49486" y="43916"/>
                      <a:pt x="52202" y="42775"/>
                    </a:cubicBezTo>
                    <a:cubicBezTo>
                      <a:pt x="57064" y="40766"/>
                      <a:pt x="61447" y="36795"/>
                      <a:pt x="64094" y="31979"/>
                    </a:cubicBezTo>
                    <a:cubicBezTo>
                      <a:pt x="65190" y="29993"/>
                      <a:pt x="66034" y="27665"/>
                      <a:pt x="66080" y="25382"/>
                    </a:cubicBezTo>
                    <a:cubicBezTo>
                      <a:pt x="66126" y="22871"/>
                      <a:pt x="65144" y="20475"/>
                      <a:pt x="63044" y="19174"/>
                    </a:cubicBezTo>
                    <a:cubicBezTo>
                      <a:pt x="60830" y="17804"/>
                      <a:pt x="58000" y="17964"/>
                      <a:pt x="55489" y="18694"/>
                    </a:cubicBezTo>
                    <a:cubicBezTo>
                      <a:pt x="51381" y="19881"/>
                      <a:pt x="46953" y="21867"/>
                      <a:pt x="42661" y="20680"/>
                    </a:cubicBezTo>
                    <a:cubicBezTo>
                      <a:pt x="41954" y="20475"/>
                      <a:pt x="41269" y="20201"/>
                      <a:pt x="40561" y="19813"/>
                    </a:cubicBezTo>
                    <a:cubicBezTo>
                      <a:pt x="36430" y="17507"/>
                      <a:pt x="36042" y="12098"/>
                      <a:pt x="33759" y="8309"/>
                    </a:cubicBezTo>
                    <a:cubicBezTo>
                      <a:pt x="31797" y="5045"/>
                      <a:pt x="28829" y="2237"/>
                      <a:pt x="25132" y="1324"/>
                    </a:cubicBezTo>
                    <a:cubicBezTo>
                      <a:pt x="19882" y="0"/>
                      <a:pt x="14518" y="2625"/>
                      <a:pt x="9907" y="5387"/>
                    </a:cubicBezTo>
                    <a:cubicBezTo>
                      <a:pt x="7465" y="6871"/>
                      <a:pt x="4885" y="8720"/>
                      <a:pt x="3242" y="110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4" name="Google Shape;3114;p30"/>
              <p:cNvSpPr/>
              <p:nvPr/>
            </p:nvSpPr>
            <p:spPr>
              <a:xfrm>
                <a:off x="5391500" y="878825"/>
                <a:ext cx="1601225" cy="1627475"/>
              </a:xfrm>
              <a:custGeom>
                <a:avLst/>
                <a:gdLst/>
                <a:ahLst/>
                <a:cxnLst/>
                <a:rect l="l" t="t" r="r" b="b"/>
                <a:pathLst>
                  <a:path w="64049" h="65099" fill="none" extrusionOk="0">
                    <a:moveTo>
                      <a:pt x="3036" y="10454"/>
                    </a:moveTo>
                    <a:cubicBezTo>
                      <a:pt x="1918" y="12006"/>
                      <a:pt x="1256" y="13741"/>
                      <a:pt x="1393" y="15681"/>
                    </a:cubicBezTo>
                    <a:cubicBezTo>
                      <a:pt x="1621" y="18375"/>
                      <a:pt x="3424" y="20657"/>
                      <a:pt x="4588" y="23122"/>
                    </a:cubicBezTo>
                    <a:cubicBezTo>
                      <a:pt x="5068" y="24104"/>
                      <a:pt x="5433" y="25108"/>
                      <a:pt x="5524" y="26204"/>
                    </a:cubicBezTo>
                    <a:cubicBezTo>
                      <a:pt x="6072" y="31591"/>
                      <a:pt x="0" y="35562"/>
                      <a:pt x="388" y="40835"/>
                    </a:cubicBezTo>
                    <a:cubicBezTo>
                      <a:pt x="548" y="43026"/>
                      <a:pt x="1530" y="44715"/>
                      <a:pt x="2625" y="46701"/>
                    </a:cubicBezTo>
                    <a:cubicBezTo>
                      <a:pt x="3630" y="48595"/>
                      <a:pt x="4885" y="50170"/>
                      <a:pt x="6825" y="51243"/>
                    </a:cubicBezTo>
                    <a:cubicBezTo>
                      <a:pt x="10454" y="53275"/>
                      <a:pt x="15248" y="52339"/>
                      <a:pt x="19014" y="53914"/>
                    </a:cubicBezTo>
                    <a:cubicBezTo>
                      <a:pt x="19219" y="54005"/>
                      <a:pt x="19425" y="54096"/>
                      <a:pt x="19630" y="54188"/>
                    </a:cubicBezTo>
                    <a:cubicBezTo>
                      <a:pt x="24127" y="56470"/>
                      <a:pt x="24606" y="62519"/>
                      <a:pt x="29582" y="64162"/>
                    </a:cubicBezTo>
                    <a:cubicBezTo>
                      <a:pt x="32389" y="65098"/>
                      <a:pt x="35357" y="63546"/>
                      <a:pt x="36840" y="61423"/>
                    </a:cubicBezTo>
                    <a:cubicBezTo>
                      <a:pt x="38324" y="59278"/>
                      <a:pt x="38758" y="56721"/>
                      <a:pt x="39283" y="54005"/>
                    </a:cubicBezTo>
                    <a:cubicBezTo>
                      <a:pt x="39876" y="50787"/>
                      <a:pt x="40127" y="47705"/>
                      <a:pt x="42547" y="45468"/>
                    </a:cubicBezTo>
                    <a:cubicBezTo>
                      <a:pt x="42798" y="45240"/>
                      <a:pt x="43072" y="45012"/>
                      <a:pt x="43368" y="44806"/>
                    </a:cubicBezTo>
                    <a:cubicBezTo>
                      <a:pt x="45560" y="43209"/>
                      <a:pt x="48070" y="42570"/>
                      <a:pt x="50490" y="41360"/>
                    </a:cubicBezTo>
                    <a:cubicBezTo>
                      <a:pt x="54827" y="39191"/>
                      <a:pt x="58935" y="35265"/>
                      <a:pt x="61606" y="30678"/>
                    </a:cubicBezTo>
                    <a:cubicBezTo>
                      <a:pt x="62793" y="28600"/>
                      <a:pt x="63820" y="26249"/>
                      <a:pt x="63934" y="23830"/>
                    </a:cubicBezTo>
                    <a:cubicBezTo>
                      <a:pt x="64048" y="21228"/>
                      <a:pt x="62907" y="18649"/>
                      <a:pt x="60647" y="17416"/>
                    </a:cubicBezTo>
                    <a:cubicBezTo>
                      <a:pt x="58456" y="16206"/>
                      <a:pt x="55785" y="16412"/>
                      <a:pt x="53389" y="17165"/>
                    </a:cubicBezTo>
                    <a:cubicBezTo>
                      <a:pt x="49463" y="18420"/>
                      <a:pt x="45263" y="20452"/>
                      <a:pt x="41109" y="19379"/>
                    </a:cubicBezTo>
                    <a:cubicBezTo>
                      <a:pt x="40424" y="19196"/>
                      <a:pt x="39739" y="18945"/>
                      <a:pt x="39077" y="18580"/>
                    </a:cubicBezTo>
                    <a:cubicBezTo>
                      <a:pt x="35060" y="16435"/>
                      <a:pt x="34512" y="11322"/>
                      <a:pt x="32207" y="7715"/>
                    </a:cubicBezTo>
                    <a:cubicBezTo>
                      <a:pt x="30267" y="4680"/>
                      <a:pt x="27391" y="2078"/>
                      <a:pt x="23876" y="1210"/>
                    </a:cubicBezTo>
                    <a:cubicBezTo>
                      <a:pt x="18877" y="0"/>
                      <a:pt x="13741" y="2443"/>
                      <a:pt x="9359" y="5068"/>
                    </a:cubicBezTo>
                    <a:cubicBezTo>
                      <a:pt x="7031" y="6483"/>
                      <a:pt x="4588" y="8263"/>
                      <a:pt x="3036" y="10454"/>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5" name="Google Shape;3115;p30"/>
              <p:cNvSpPr/>
              <p:nvPr/>
            </p:nvSpPr>
            <p:spPr>
              <a:xfrm>
                <a:off x="5430875" y="908500"/>
                <a:ext cx="1548150" cy="1547575"/>
              </a:xfrm>
              <a:custGeom>
                <a:avLst/>
                <a:gdLst/>
                <a:ahLst/>
                <a:cxnLst/>
                <a:rect l="l" t="t" r="r" b="b"/>
                <a:pathLst>
                  <a:path w="61926" h="61903" fill="none" extrusionOk="0">
                    <a:moveTo>
                      <a:pt x="2762" y="9861"/>
                    </a:moveTo>
                    <a:cubicBezTo>
                      <a:pt x="1712" y="11344"/>
                      <a:pt x="1073" y="12988"/>
                      <a:pt x="1187" y="14791"/>
                    </a:cubicBezTo>
                    <a:cubicBezTo>
                      <a:pt x="1347" y="17325"/>
                      <a:pt x="2945" y="19493"/>
                      <a:pt x="3995" y="21821"/>
                    </a:cubicBezTo>
                    <a:cubicBezTo>
                      <a:pt x="4428" y="22757"/>
                      <a:pt x="4748" y="23716"/>
                      <a:pt x="4862" y="24743"/>
                    </a:cubicBezTo>
                    <a:cubicBezTo>
                      <a:pt x="5410" y="29810"/>
                      <a:pt x="0" y="33622"/>
                      <a:pt x="708" y="38484"/>
                    </a:cubicBezTo>
                    <a:cubicBezTo>
                      <a:pt x="1027" y="40698"/>
                      <a:pt x="2123" y="42204"/>
                      <a:pt x="3082" y="44373"/>
                    </a:cubicBezTo>
                    <a:cubicBezTo>
                      <a:pt x="3926" y="46336"/>
                      <a:pt x="4908" y="48002"/>
                      <a:pt x="6825" y="49212"/>
                    </a:cubicBezTo>
                    <a:cubicBezTo>
                      <a:pt x="10158" y="51357"/>
                      <a:pt x="14791" y="50672"/>
                      <a:pt x="18443" y="52065"/>
                    </a:cubicBezTo>
                    <a:cubicBezTo>
                      <a:pt x="18649" y="52133"/>
                      <a:pt x="18854" y="52225"/>
                      <a:pt x="19059" y="52316"/>
                    </a:cubicBezTo>
                    <a:cubicBezTo>
                      <a:pt x="23465" y="54324"/>
                      <a:pt x="24241" y="59414"/>
                      <a:pt x="29034" y="61012"/>
                    </a:cubicBezTo>
                    <a:cubicBezTo>
                      <a:pt x="31750" y="61902"/>
                      <a:pt x="34558" y="60670"/>
                      <a:pt x="36041" y="58912"/>
                    </a:cubicBezTo>
                    <a:cubicBezTo>
                      <a:pt x="37525" y="57132"/>
                      <a:pt x="38141" y="54964"/>
                      <a:pt x="38780" y="52476"/>
                    </a:cubicBezTo>
                    <a:cubicBezTo>
                      <a:pt x="39534" y="49508"/>
                      <a:pt x="39830" y="46495"/>
                      <a:pt x="41908" y="44281"/>
                    </a:cubicBezTo>
                    <a:cubicBezTo>
                      <a:pt x="42113" y="44053"/>
                      <a:pt x="42341" y="43825"/>
                      <a:pt x="42592" y="43597"/>
                    </a:cubicBezTo>
                    <a:cubicBezTo>
                      <a:pt x="44487" y="41976"/>
                      <a:pt x="46610" y="41223"/>
                      <a:pt x="48732" y="39922"/>
                    </a:cubicBezTo>
                    <a:cubicBezTo>
                      <a:pt x="52521" y="37616"/>
                      <a:pt x="56356" y="33713"/>
                      <a:pt x="59027" y="29354"/>
                    </a:cubicBezTo>
                    <a:cubicBezTo>
                      <a:pt x="60328" y="27185"/>
                      <a:pt x="61560" y="24811"/>
                      <a:pt x="61743" y="22278"/>
                    </a:cubicBezTo>
                    <a:cubicBezTo>
                      <a:pt x="61925" y="19562"/>
                      <a:pt x="60624" y="16800"/>
                      <a:pt x="58205" y="15636"/>
                    </a:cubicBezTo>
                    <a:cubicBezTo>
                      <a:pt x="56036" y="14586"/>
                      <a:pt x="53503" y="14837"/>
                      <a:pt x="51220" y="15636"/>
                    </a:cubicBezTo>
                    <a:cubicBezTo>
                      <a:pt x="47477" y="16937"/>
                      <a:pt x="43505" y="19014"/>
                      <a:pt x="39488" y="18055"/>
                    </a:cubicBezTo>
                    <a:cubicBezTo>
                      <a:pt x="38826" y="17895"/>
                      <a:pt x="38164" y="17667"/>
                      <a:pt x="37502" y="17325"/>
                    </a:cubicBezTo>
                    <a:cubicBezTo>
                      <a:pt x="33645" y="15316"/>
                      <a:pt x="32892" y="10500"/>
                      <a:pt x="30586" y="7099"/>
                    </a:cubicBezTo>
                    <a:cubicBezTo>
                      <a:pt x="28646" y="4269"/>
                      <a:pt x="25907" y="1895"/>
                      <a:pt x="22552" y="1096"/>
                    </a:cubicBezTo>
                    <a:cubicBezTo>
                      <a:pt x="17781" y="0"/>
                      <a:pt x="12897" y="2214"/>
                      <a:pt x="8720" y="4725"/>
                    </a:cubicBezTo>
                    <a:cubicBezTo>
                      <a:pt x="6506" y="6072"/>
                      <a:pt x="4223" y="7784"/>
                      <a:pt x="2762" y="9861"/>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6" name="Google Shape;3116;p30"/>
              <p:cNvSpPr/>
              <p:nvPr/>
            </p:nvSpPr>
            <p:spPr>
              <a:xfrm>
                <a:off x="5471375" y="937600"/>
                <a:ext cx="1493375" cy="1468250"/>
              </a:xfrm>
              <a:custGeom>
                <a:avLst/>
                <a:gdLst/>
                <a:ahLst/>
                <a:cxnLst/>
                <a:rect l="l" t="t" r="r" b="b"/>
                <a:pathLst>
                  <a:path w="59735" h="58730" fill="none" extrusionOk="0">
                    <a:moveTo>
                      <a:pt x="2443" y="9313"/>
                    </a:moveTo>
                    <a:cubicBezTo>
                      <a:pt x="1462" y="10705"/>
                      <a:pt x="868" y="12235"/>
                      <a:pt x="937" y="13924"/>
                    </a:cubicBezTo>
                    <a:cubicBezTo>
                      <a:pt x="1028" y="16298"/>
                      <a:pt x="2420" y="18352"/>
                      <a:pt x="3356" y="20566"/>
                    </a:cubicBezTo>
                    <a:cubicBezTo>
                      <a:pt x="3744" y="21433"/>
                      <a:pt x="4041" y="22346"/>
                      <a:pt x="4155" y="23305"/>
                    </a:cubicBezTo>
                    <a:cubicBezTo>
                      <a:pt x="4680" y="28030"/>
                      <a:pt x="1" y="31728"/>
                      <a:pt x="982" y="36156"/>
                    </a:cubicBezTo>
                    <a:cubicBezTo>
                      <a:pt x="1485" y="38415"/>
                      <a:pt x="2649" y="39694"/>
                      <a:pt x="3493" y="42045"/>
                    </a:cubicBezTo>
                    <a:cubicBezTo>
                      <a:pt x="4201" y="44076"/>
                      <a:pt x="4886" y="45834"/>
                      <a:pt x="6757" y="47203"/>
                    </a:cubicBezTo>
                    <a:cubicBezTo>
                      <a:pt x="9839" y="49417"/>
                      <a:pt x="14290" y="49006"/>
                      <a:pt x="17850" y="50239"/>
                    </a:cubicBezTo>
                    <a:cubicBezTo>
                      <a:pt x="18056" y="50284"/>
                      <a:pt x="18238" y="50376"/>
                      <a:pt x="18444" y="50444"/>
                    </a:cubicBezTo>
                    <a:cubicBezTo>
                      <a:pt x="22735" y="52179"/>
                      <a:pt x="23831" y="56356"/>
                      <a:pt x="28464" y="57862"/>
                    </a:cubicBezTo>
                    <a:cubicBezTo>
                      <a:pt x="31066" y="58730"/>
                      <a:pt x="33691" y="57840"/>
                      <a:pt x="35175" y="56424"/>
                    </a:cubicBezTo>
                    <a:cubicBezTo>
                      <a:pt x="36681" y="55009"/>
                      <a:pt x="37457" y="53229"/>
                      <a:pt x="38233" y="50946"/>
                    </a:cubicBezTo>
                    <a:cubicBezTo>
                      <a:pt x="39146" y="48276"/>
                      <a:pt x="39466" y="45309"/>
                      <a:pt x="41201" y="43095"/>
                    </a:cubicBezTo>
                    <a:cubicBezTo>
                      <a:pt x="41383" y="42866"/>
                      <a:pt x="41566" y="42638"/>
                      <a:pt x="41794" y="42410"/>
                    </a:cubicBezTo>
                    <a:cubicBezTo>
                      <a:pt x="43369" y="40766"/>
                      <a:pt x="45081" y="39876"/>
                      <a:pt x="46907" y="38507"/>
                    </a:cubicBezTo>
                    <a:cubicBezTo>
                      <a:pt x="50148" y="36042"/>
                      <a:pt x="53777" y="32184"/>
                      <a:pt x="56402" y="28053"/>
                    </a:cubicBezTo>
                    <a:cubicBezTo>
                      <a:pt x="57840" y="25816"/>
                      <a:pt x="59255" y="23396"/>
                      <a:pt x="59484" y="20726"/>
                    </a:cubicBezTo>
                    <a:cubicBezTo>
                      <a:pt x="59735" y="17918"/>
                      <a:pt x="58274" y="14974"/>
                      <a:pt x="55717" y="13878"/>
                    </a:cubicBezTo>
                    <a:cubicBezTo>
                      <a:pt x="53572" y="12988"/>
                      <a:pt x="51175" y="13262"/>
                      <a:pt x="49007" y="14106"/>
                    </a:cubicBezTo>
                    <a:cubicBezTo>
                      <a:pt x="45423" y="15476"/>
                      <a:pt x="41703" y="17599"/>
                      <a:pt x="37822" y="16754"/>
                    </a:cubicBezTo>
                    <a:cubicBezTo>
                      <a:pt x="37160" y="16617"/>
                      <a:pt x="36521" y="16389"/>
                      <a:pt x="35905" y="16092"/>
                    </a:cubicBezTo>
                    <a:cubicBezTo>
                      <a:pt x="32185" y="14243"/>
                      <a:pt x="31226" y="9701"/>
                      <a:pt x="28898" y="6506"/>
                    </a:cubicBezTo>
                    <a:cubicBezTo>
                      <a:pt x="27003" y="3904"/>
                      <a:pt x="24355" y="1735"/>
                      <a:pt x="21183" y="1005"/>
                    </a:cubicBezTo>
                    <a:cubicBezTo>
                      <a:pt x="16641" y="0"/>
                      <a:pt x="12007" y="2032"/>
                      <a:pt x="8058" y="4429"/>
                    </a:cubicBezTo>
                    <a:cubicBezTo>
                      <a:pt x="5958" y="5684"/>
                      <a:pt x="3836" y="7327"/>
                      <a:pt x="2443" y="931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7" name="Google Shape;3117;p30"/>
              <p:cNvSpPr/>
              <p:nvPr/>
            </p:nvSpPr>
            <p:spPr>
              <a:xfrm>
                <a:off x="5513050" y="966700"/>
                <a:ext cx="1438000" cy="1388950"/>
              </a:xfrm>
              <a:custGeom>
                <a:avLst/>
                <a:gdLst/>
                <a:ahLst/>
                <a:cxnLst/>
                <a:rect l="l" t="t" r="r" b="b"/>
                <a:pathLst>
                  <a:path w="57520" h="55558" fill="none" extrusionOk="0">
                    <a:moveTo>
                      <a:pt x="2054" y="8765"/>
                    </a:moveTo>
                    <a:cubicBezTo>
                      <a:pt x="1164" y="10066"/>
                      <a:pt x="616" y="11482"/>
                      <a:pt x="639" y="13057"/>
                    </a:cubicBezTo>
                    <a:cubicBezTo>
                      <a:pt x="685" y="15271"/>
                      <a:pt x="1849" y="17211"/>
                      <a:pt x="2671" y="19288"/>
                    </a:cubicBezTo>
                    <a:cubicBezTo>
                      <a:pt x="3013" y="20132"/>
                      <a:pt x="3264" y="20977"/>
                      <a:pt x="3378" y="21867"/>
                    </a:cubicBezTo>
                    <a:cubicBezTo>
                      <a:pt x="3926" y="26272"/>
                      <a:pt x="0" y="29810"/>
                      <a:pt x="1210" y="33805"/>
                    </a:cubicBezTo>
                    <a:cubicBezTo>
                      <a:pt x="1895" y="36156"/>
                      <a:pt x="3150" y="37206"/>
                      <a:pt x="3858" y="39716"/>
                    </a:cubicBezTo>
                    <a:cubicBezTo>
                      <a:pt x="4451" y="41839"/>
                      <a:pt x="4816" y="43665"/>
                      <a:pt x="6665" y="45195"/>
                    </a:cubicBezTo>
                    <a:cubicBezTo>
                      <a:pt x="9450" y="47500"/>
                      <a:pt x="13718" y="47363"/>
                      <a:pt x="17188" y="48390"/>
                    </a:cubicBezTo>
                    <a:cubicBezTo>
                      <a:pt x="17393" y="48459"/>
                      <a:pt x="17576" y="48527"/>
                      <a:pt x="17781" y="48573"/>
                    </a:cubicBezTo>
                    <a:cubicBezTo>
                      <a:pt x="21958" y="50033"/>
                      <a:pt x="23373" y="53275"/>
                      <a:pt x="27847" y="54735"/>
                    </a:cubicBezTo>
                    <a:cubicBezTo>
                      <a:pt x="30335" y="55557"/>
                      <a:pt x="32800" y="54987"/>
                      <a:pt x="34284" y="53937"/>
                    </a:cubicBezTo>
                    <a:cubicBezTo>
                      <a:pt x="35767" y="52887"/>
                      <a:pt x="36749" y="51494"/>
                      <a:pt x="37639" y="49440"/>
                    </a:cubicBezTo>
                    <a:cubicBezTo>
                      <a:pt x="38735" y="47021"/>
                      <a:pt x="39054" y="44122"/>
                      <a:pt x="40447" y="41908"/>
                    </a:cubicBezTo>
                    <a:cubicBezTo>
                      <a:pt x="40606" y="41679"/>
                      <a:pt x="40743" y="41451"/>
                      <a:pt x="40926" y="41223"/>
                    </a:cubicBezTo>
                    <a:cubicBezTo>
                      <a:pt x="42181" y="39557"/>
                      <a:pt x="43528" y="38552"/>
                      <a:pt x="45034" y="37092"/>
                    </a:cubicBezTo>
                    <a:cubicBezTo>
                      <a:pt x="47751" y="34467"/>
                      <a:pt x="51129" y="30678"/>
                      <a:pt x="53731" y="26752"/>
                    </a:cubicBezTo>
                    <a:cubicBezTo>
                      <a:pt x="55283" y="24424"/>
                      <a:pt x="56904" y="21981"/>
                      <a:pt x="57200" y="19197"/>
                    </a:cubicBezTo>
                    <a:cubicBezTo>
                      <a:pt x="57520" y="16275"/>
                      <a:pt x="55899" y="13125"/>
                      <a:pt x="53160" y="12121"/>
                    </a:cubicBezTo>
                    <a:cubicBezTo>
                      <a:pt x="51083" y="11367"/>
                      <a:pt x="48823" y="11710"/>
                      <a:pt x="46746" y="12577"/>
                    </a:cubicBezTo>
                    <a:cubicBezTo>
                      <a:pt x="43345" y="14015"/>
                      <a:pt x="39853" y="16184"/>
                      <a:pt x="36087" y="15453"/>
                    </a:cubicBezTo>
                    <a:cubicBezTo>
                      <a:pt x="35471" y="15339"/>
                      <a:pt x="34854" y="15134"/>
                      <a:pt x="34238" y="14860"/>
                    </a:cubicBezTo>
                    <a:cubicBezTo>
                      <a:pt x="30655" y="13171"/>
                      <a:pt x="29536" y="8902"/>
                      <a:pt x="27185" y="5912"/>
                    </a:cubicBezTo>
                    <a:cubicBezTo>
                      <a:pt x="25313" y="3538"/>
                      <a:pt x="22780" y="1553"/>
                      <a:pt x="19767" y="914"/>
                    </a:cubicBezTo>
                    <a:cubicBezTo>
                      <a:pt x="15453" y="1"/>
                      <a:pt x="11048" y="1849"/>
                      <a:pt x="7350" y="4109"/>
                    </a:cubicBezTo>
                    <a:cubicBezTo>
                      <a:pt x="5364" y="5319"/>
                      <a:pt x="3378" y="6871"/>
                      <a:pt x="2054" y="876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8" name="Google Shape;3118;p30"/>
              <p:cNvSpPr/>
              <p:nvPr/>
            </p:nvSpPr>
            <p:spPr>
              <a:xfrm>
                <a:off x="5556400" y="996375"/>
                <a:ext cx="1380400" cy="1309050"/>
              </a:xfrm>
              <a:custGeom>
                <a:avLst/>
                <a:gdLst/>
                <a:ahLst/>
                <a:cxnLst/>
                <a:rect l="l" t="t" r="r" b="b"/>
                <a:pathLst>
                  <a:path w="55216" h="52362" fill="none" extrusionOk="0">
                    <a:moveTo>
                      <a:pt x="1621" y="8195"/>
                    </a:moveTo>
                    <a:cubicBezTo>
                      <a:pt x="800" y="9382"/>
                      <a:pt x="275" y="10728"/>
                      <a:pt x="275" y="12166"/>
                    </a:cubicBezTo>
                    <a:cubicBezTo>
                      <a:pt x="252" y="14221"/>
                      <a:pt x="1211" y="16069"/>
                      <a:pt x="1918" y="18010"/>
                    </a:cubicBezTo>
                    <a:cubicBezTo>
                      <a:pt x="2215" y="18786"/>
                      <a:pt x="2443" y="19562"/>
                      <a:pt x="2557" y="20406"/>
                    </a:cubicBezTo>
                    <a:cubicBezTo>
                      <a:pt x="3105" y="24492"/>
                      <a:pt x="1" y="27870"/>
                      <a:pt x="1348" y="31454"/>
                    </a:cubicBezTo>
                    <a:cubicBezTo>
                      <a:pt x="2261" y="33850"/>
                      <a:pt x="3584" y="34695"/>
                      <a:pt x="4155" y="37365"/>
                    </a:cubicBezTo>
                    <a:cubicBezTo>
                      <a:pt x="4612" y="39557"/>
                      <a:pt x="4703" y="41474"/>
                      <a:pt x="6506" y="43163"/>
                    </a:cubicBezTo>
                    <a:cubicBezTo>
                      <a:pt x="9017" y="45514"/>
                      <a:pt x="13103" y="45674"/>
                      <a:pt x="16481" y="46541"/>
                    </a:cubicBezTo>
                    <a:cubicBezTo>
                      <a:pt x="16663" y="46587"/>
                      <a:pt x="16869" y="46655"/>
                      <a:pt x="17051" y="46701"/>
                    </a:cubicBezTo>
                    <a:cubicBezTo>
                      <a:pt x="21114" y="47865"/>
                      <a:pt x="22872" y="50193"/>
                      <a:pt x="27163" y="51586"/>
                    </a:cubicBezTo>
                    <a:cubicBezTo>
                      <a:pt x="29537" y="52362"/>
                      <a:pt x="31819" y="52110"/>
                      <a:pt x="33326" y="51426"/>
                    </a:cubicBezTo>
                    <a:cubicBezTo>
                      <a:pt x="34809" y="50741"/>
                      <a:pt x="35951" y="49737"/>
                      <a:pt x="37001" y="47911"/>
                    </a:cubicBezTo>
                    <a:cubicBezTo>
                      <a:pt x="38233" y="45765"/>
                      <a:pt x="38576" y="42912"/>
                      <a:pt x="39626" y="40721"/>
                    </a:cubicBezTo>
                    <a:cubicBezTo>
                      <a:pt x="39740" y="40470"/>
                      <a:pt x="39854" y="40241"/>
                      <a:pt x="39991" y="40013"/>
                    </a:cubicBezTo>
                    <a:cubicBezTo>
                      <a:pt x="40949" y="38324"/>
                      <a:pt x="41885" y="37183"/>
                      <a:pt x="43095" y="35653"/>
                    </a:cubicBezTo>
                    <a:cubicBezTo>
                      <a:pt x="45286" y="32846"/>
                      <a:pt x="48436" y="29148"/>
                      <a:pt x="51015" y="25428"/>
                    </a:cubicBezTo>
                    <a:cubicBezTo>
                      <a:pt x="52659" y="23008"/>
                      <a:pt x="54485" y="20543"/>
                      <a:pt x="54850" y="17622"/>
                    </a:cubicBezTo>
                    <a:cubicBezTo>
                      <a:pt x="55215" y="14609"/>
                      <a:pt x="53481" y="11253"/>
                      <a:pt x="50559" y="10363"/>
                    </a:cubicBezTo>
                    <a:cubicBezTo>
                      <a:pt x="48505" y="9724"/>
                      <a:pt x="46382" y="10135"/>
                      <a:pt x="44419" y="11025"/>
                    </a:cubicBezTo>
                    <a:cubicBezTo>
                      <a:pt x="41201" y="12531"/>
                      <a:pt x="37959" y="14746"/>
                      <a:pt x="34307" y="14129"/>
                    </a:cubicBezTo>
                    <a:cubicBezTo>
                      <a:pt x="33714" y="14038"/>
                      <a:pt x="33098" y="13855"/>
                      <a:pt x="32527" y="13604"/>
                    </a:cubicBezTo>
                    <a:cubicBezTo>
                      <a:pt x="29080" y="12075"/>
                      <a:pt x="27779" y="8081"/>
                      <a:pt x="25405" y="5296"/>
                    </a:cubicBezTo>
                    <a:cubicBezTo>
                      <a:pt x="23557" y="3127"/>
                      <a:pt x="21114" y="1370"/>
                      <a:pt x="18284" y="799"/>
                    </a:cubicBezTo>
                    <a:cubicBezTo>
                      <a:pt x="14198" y="0"/>
                      <a:pt x="10044" y="1621"/>
                      <a:pt x="6552" y="3767"/>
                    </a:cubicBezTo>
                    <a:cubicBezTo>
                      <a:pt x="4680" y="4908"/>
                      <a:pt x="2854" y="6391"/>
                      <a:pt x="1621" y="819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19" name="Google Shape;3119;p30"/>
              <p:cNvSpPr/>
              <p:nvPr/>
            </p:nvSpPr>
            <p:spPr>
              <a:xfrm>
                <a:off x="5595200" y="1025475"/>
                <a:ext cx="1327325" cy="1232025"/>
              </a:xfrm>
              <a:custGeom>
                <a:avLst/>
                <a:gdLst/>
                <a:ahLst/>
                <a:cxnLst/>
                <a:rect l="l" t="t" r="r" b="b"/>
                <a:pathLst>
                  <a:path w="53093" h="49281" fill="none" extrusionOk="0">
                    <a:moveTo>
                      <a:pt x="1370" y="7647"/>
                    </a:moveTo>
                    <a:cubicBezTo>
                      <a:pt x="617" y="8743"/>
                      <a:pt x="138" y="9975"/>
                      <a:pt x="92" y="11299"/>
                    </a:cubicBezTo>
                    <a:cubicBezTo>
                      <a:pt x="1" y="13194"/>
                      <a:pt x="754" y="14928"/>
                      <a:pt x="1348" y="16754"/>
                    </a:cubicBezTo>
                    <a:cubicBezTo>
                      <a:pt x="1599" y="17462"/>
                      <a:pt x="1804" y="18192"/>
                      <a:pt x="1918" y="18968"/>
                    </a:cubicBezTo>
                    <a:cubicBezTo>
                      <a:pt x="2466" y="22712"/>
                      <a:pt x="206" y="25953"/>
                      <a:pt x="1690" y="29126"/>
                    </a:cubicBezTo>
                    <a:cubicBezTo>
                      <a:pt x="2831" y="31545"/>
                      <a:pt x="4201" y="32207"/>
                      <a:pt x="4635" y="35037"/>
                    </a:cubicBezTo>
                    <a:cubicBezTo>
                      <a:pt x="4954" y="37320"/>
                      <a:pt x="4749" y="39306"/>
                      <a:pt x="6506" y="41154"/>
                    </a:cubicBezTo>
                    <a:cubicBezTo>
                      <a:pt x="8789" y="43551"/>
                      <a:pt x="12669" y="44030"/>
                      <a:pt x="15956" y="44715"/>
                    </a:cubicBezTo>
                    <a:cubicBezTo>
                      <a:pt x="16138" y="44761"/>
                      <a:pt x="16321" y="44784"/>
                      <a:pt x="16504" y="44829"/>
                    </a:cubicBezTo>
                    <a:cubicBezTo>
                      <a:pt x="20475" y="45742"/>
                      <a:pt x="22530" y="47112"/>
                      <a:pt x="26661" y="48459"/>
                    </a:cubicBezTo>
                    <a:cubicBezTo>
                      <a:pt x="28921" y="49189"/>
                      <a:pt x="31021" y="49280"/>
                      <a:pt x="32527" y="48961"/>
                    </a:cubicBezTo>
                    <a:cubicBezTo>
                      <a:pt x="34034" y="48641"/>
                      <a:pt x="35357" y="47979"/>
                      <a:pt x="36521" y="46404"/>
                    </a:cubicBezTo>
                    <a:cubicBezTo>
                      <a:pt x="37914" y="44533"/>
                      <a:pt x="38279" y="41702"/>
                      <a:pt x="39009" y="39534"/>
                    </a:cubicBezTo>
                    <a:cubicBezTo>
                      <a:pt x="39078" y="39306"/>
                      <a:pt x="39146" y="39055"/>
                      <a:pt x="39238" y="38826"/>
                    </a:cubicBezTo>
                    <a:cubicBezTo>
                      <a:pt x="39877" y="37092"/>
                      <a:pt x="40447" y="35836"/>
                      <a:pt x="41338" y="34238"/>
                    </a:cubicBezTo>
                    <a:cubicBezTo>
                      <a:pt x="42981" y="31271"/>
                      <a:pt x="45925" y="27619"/>
                      <a:pt x="48459" y="24104"/>
                    </a:cubicBezTo>
                    <a:cubicBezTo>
                      <a:pt x="50239" y="21639"/>
                      <a:pt x="52248" y="19128"/>
                      <a:pt x="52659" y="16092"/>
                    </a:cubicBezTo>
                    <a:cubicBezTo>
                      <a:pt x="53093" y="12965"/>
                      <a:pt x="51221" y="9405"/>
                      <a:pt x="48117" y="8606"/>
                    </a:cubicBezTo>
                    <a:cubicBezTo>
                      <a:pt x="46131" y="8081"/>
                      <a:pt x="44122" y="8560"/>
                      <a:pt x="42273" y="9519"/>
                    </a:cubicBezTo>
                    <a:cubicBezTo>
                      <a:pt x="39238" y="11071"/>
                      <a:pt x="36225" y="13330"/>
                      <a:pt x="32710" y="12828"/>
                    </a:cubicBezTo>
                    <a:cubicBezTo>
                      <a:pt x="32116" y="12760"/>
                      <a:pt x="31546" y="12600"/>
                      <a:pt x="30975" y="12372"/>
                    </a:cubicBezTo>
                    <a:cubicBezTo>
                      <a:pt x="27688" y="10979"/>
                      <a:pt x="26182" y="7282"/>
                      <a:pt x="23808" y="4725"/>
                    </a:cubicBezTo>
                    <a:cubicBezTo>
                      <a:pt x="21982" y="2740"/>
                      <a:pt x="19654" y="1210"/>
                      <a:pt x="16983" y="708"/>
                    </a:cubicBezTo>
                    <a:cubicBezTo>
                      <a:pt x="13148" y="1"/>
                      <a:pt x="9222" y="1438"/>
                      <a:pt x="5958" y="3447"/>
                    </a:cubicBezTo>
                    <a:cubicBezTo>
                      <a:pt x="4201" y="4520"/>
                      <a:pt x="2512" y="5935"/>
                      <a:pt x="1370" y="7647"/>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0" name="Google Shape;3120;p30"/>
              <p:cNvSpPr/>
              <p:nvPr/>
            </p:nvSpPr>
            <p:spPr>
              <a:xfrm>
                <a:off x="5627750" y="1055150"/>
                <a:ext cx="1280500" cy="1162400"/>
              </a:xfrm>
              <a:custGeom>
                <a:avLst/>
                <a:gdLst/>
                <a:ahLst/>
                <a:cxnLst/>
                <a:rect l="l" t="t" r="r" b="b"/>
                <a:pathLst>
                  <a:path w="51220" h="46496" fill="none" extrusionOk="0">
                    <a:moveTo>
                      <a:pt x="1370" y="7053"/>
                    </a:moveTo>
                    <a:cubicBezTo>
                      <a:pt x="685" y="8081"/>
                      <a:pt x="251" y="9222"/>
                      <a:pt x="160" y="10409"/>
                    </a:cubicBezTo>
                    <a:cubicBezTo>
                      <a:pt x="0" y="12143"/>
                      <a:pt x="548" y="13764"/>
                      <a:pt x="1027" y="15453"/>
                    </a:cubicBezTo>
                    <a:cubicBezTo>
                      <a:pt x="1233" y="16115"/>
                      <a:pt x="1392" y="16800"/>
                      <a:pt x="1506" y="17485"/>
                    </a:cubicBezTo>
                    <a:cubicBezTo>
                      <a:pt x="2054" y="20931"/>
                      <a:pt x="685" y="23990"/>
                      <a:pt x="2283" y="26774"/>
                    </a:cubicBezTo>
                    <a:cubicBezTo>
                      <a:pt x="3698" y="29217"/>
                      <a:pt x="5067" y="29673"/>
                      <a:pt x="5364" y="32686"/>
                    </a:cubicBezTo>
                    <a:cubicBezTo>
                      <a:pt x="5569" y="35037"/>
                      <a:pt x="5067" y="37091"/>
                      <a:pt x="6779" y="39123"/>
                    </a:cubicBezTo>
                    <a:cubicBezTo>
                      <a:pt x="8811" y="41565"/>
                      <a:pt x="12485" y="42341"/>
                      <a:pt x="15658" y="42866"/>
                    </a:cubicBezTo>
                    <a:cubicBezTo>
                      <a:pt x="15841" y="42889"/>
                      <a:pt x="16023" y="42912"/>
                      <a:pt x="16183" y="42958"/>
                    </a:cubicBezTo>
                    <a:cubicBezTo>
                      <a:pt x="20063" y="43574"/>
                      <a:pt x="22437" y="44030"/>
                      <a:pt x="26409" y="45309"/>
                    </a:cubicBezTo>
                    <a:cubicBezTo>
                      <a:pt x="28554" y="45993"/>
                      <a:pt x="30495" y="46404"/>
                      <a:pt x="32001" y="46450"/>
                    </a:cubicBezTo>
                    <a:cubicBezTo>
                      <a:pt x="33508" y="46495"/>
                      <a:pt x="35014" y="46222"/>
                      <a:pt x="36292" y="44875"/>
                    </a:cubicBezTo>
                    <a:cubicBezTo>
                      <a:pt x="37844" y="43254"/>
                      <a:pt x="38232" y="40492"/>
                      <a:pt x="38620" y="38324"/>
                    </a:cubicBezTo>
                    <a:cubicBezTo>
                      <a:pt x="38666" y="38096"/>
                      <a:pt x="38712" y="37845"/>
                      <a:pt x="38735" y="37616"/>
                    </a:cubicBezTo>
                    <a:cubicBezTo>
                      <a:pt x="39077" y="35859"/>
                      <a:pt x="39237" y="34467"/>
                      <a:pt x="39830" y="32800"/>
                    </a:cubicBezTo>
                    <a:cubicBezTo>
                      <a:pt x="40949" y="29650"/>
                      <a:pt x="43665" y="26090"/>
                      <a:pt x="46153" y="22780"/>
                    </a:cubicBezTo>
                    <a:cubicBezTo>
                      <a:pt x="48070" y="20246"/>
                      <a:pt x="50239" y="17690"/>
                      <a:pt x="50741" y="14517"/>
                    </a:cubicBezTo>
                    <a:cubicBezTo>
                      <a:pt x="51220" y="11299"/>
                      <a:pt x="49234" y="7510"/>
                      <a:pt x="45947" y="6825"/>
                    </a:cubicBezTo>
                    <a:cubicBezTo>
                      <a:pt x="44007" y="6414"/>
                      <a:pt x="42113" y="6985"/>
                      <a:pt x="40378" y="7966"/>
                    </a:cubicBezTo>
                    <a:cubicBezTo>
                      <a:pt x="37525" y="9587"/>
                      <a:pt x="34740" y="11892"/>
                      <a:pt x="31362" y="11527"/>
                    </a:cubicBezTo>
                    <a:cubicBezTo>
                      <a:pt x="30791" y="11459"/>
                      <a:pt x="30244" y="11322"/>
                      <a:pt x="29696" y="11116"/>
                    </a:cubicBezTo>
                    <a:cubicBezTo>
                      <a:pt x="26546" y="9884"/>
                      <a:pt x="24857" y="6460"/>
                      <a:pt x="22460" y="4109"/>
                    </a:cubicBezTo>
                    <a:cubicBezTo>
                      <a:pt x="20657" y="2351"/>
                      <a:pt x="18420" y="1028"/>
                      <a:pt x="15932" y="594"/>
                    </a:cubicBezTo>
                    <a:cubicBezTo>
                      <a:pt x="12326" y="0"/>
                      <a:pt x="8628" y="1233"/>
                      <a:pt x="5615" y="3105"/>
                    </a:cubicBezTo>
                    <a:cubicBezTo>
                      <a:pt x="3949" y="4132"/>
                      <a:pt x="2420" y="5456"/>
                      <a:pt x="1370" y="705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1" name="Google Shape;3121;p30"/>
              <p:cNvSpPr/>
              <p:nvPr/>
            </p:nvSpPr>
            <p:spPr>
              <a:xfrm>
                <a:off x="5660825" y="1084250"/>
                <a:ext cx="1233750" cy="1112175"/>
              </a:xfrm>
              <a:custGeom>
                <a:avLst/>
                <a:gdLst/>
                <a:ahLst/>
                <a:cxnLst/>
                <a:rect l="l" t="t" r="r" b="b"/>
                <a:pathLst>
                  <a:path w="49350" h="44487" fill="none" extrusionOk="0">
                    <a:moveTo>
                      <a:pt x="1325" y="6506"/>
                    </a:moveTo>
                    <a:cubicBezTo>
                      <a:pt x="731" y="7442"/>
                      <a:pt x="320" y="8469"/>
                      <a:pt x="183" y="9541"/>
                    </a:cubicBezTo>
                    <a:cubicBezTo>
                      <a:pt x="1" y="11116"/>
                      <a:pt x="320" y="12646"/>
                      <a:pt x="686" y="14198"/>
                    </a:cubicBezTo>
                    <a:cubicBezTo>
                      <a:pt x="845" y="14814"/>
                      <a:pt x="982" y="15430"/>
                      <a:pt x="1097" y="16047"/>
                    </a:cubicBezTo>
                    <a:cubicBezTo>
                      <a:pt x="1644" y="19151"/>
                      <a:pt x="1142" y="22004"/>
                      <a:pt x="2854" y="24424"/>
                    </a:cubicBezTo>
                    <a:cubicBezTo>
                      <a:pt x="4566" y="26889"/>
                      <a:pt x="5935" y="27185"/>
                      <a:pt x="6072" y="30358"/>
                    </a:cubicBezTo>
                    <a:cubicBezTo>
                      <a:pt x="6164" y="32778"/>
                      <a:pt x="5388" y="34878"/>
                      <a:pt x="7008" y="37114"/>
                    </a:cubicBezTo>
                    <a:cubicBezTo>
                      <a:pt x="8834" y="39580"/>
                      <a:pt x="12258" y="40698"/>
                      <a:pt x="15362" y="41040"/>
                    </a:cubicBezTo>
                    <a:cubicBezTo>
                      <a:pt x="15522" y="41063"/>
                      <a:pt x="15705" y="41063"/>
                      <a:pt x="15864" y="41086"/>
                    </a:cubicBezTo>
                    <a:cubicBezTo>
                      <a:pt x="19631" y="41428"/>
                      <a:pt x="22324" y="40949"/>
                      <a:pt x="26136" y="42182"/>
                    </a:cubicBezTo>
                    <a:cubicBezTo>
                      <a:pt x="28167" y="42821"/>
                      <a:pt x="29925" y="43574"/>
                      <a:pt x="31454" y="43962"/>
                    </a:cubicBezTo>
                    <a:cubicBezTo>
                      <a:pt x="32961" y="44373"/>
                      <a:pt x="34627" y="44487"/>
                      <a:pt x="36065" y="43369"/>
                    </a:cubicBezTo>
                    <a:cubicBezTo>
                      <a:pt x="37754" y="42022"/>
                      <a:pt x="38165" y="39283"/>
                      <a:pt x="38210" y="37160"/>
                    </a:cubicBezTo>
                    <a:cubicBezTo>
                      <a:pt x="38233" y="36909"/>
                      <a:pt x="38233" y="36658"/>
                      <a:pt x="38233" y="36430"/>
                    </a:cubicBezTo>
                    <a:cubicBezTo>
                      <a:pt x="38233" y="34649"/>
                      <a:pt x="38005" y="33143"/>
                      <a:pt x="38302" y="31385"/>
                    </a:cubicBezTo>
                    <a:cubicBezTo>
                      <a:pt x="38850" y="28076"/>
                      <a:pt x="41406" y="24606"/>
                      <a:pt x="43848" y="21479"/>
                    </a:cubicBezTo>
                    <a:cubicBezTo>
                      <a:pt x="45880" y="18877"/>
                      <a:pt x="48231" y="16275"/>
                      <a:pt x="48779" y="12988"/>
                    </a:cubicBezTo>
                    <a:cubicBezTo>
                      <a:pt x="49349" y="9656"/>
                      <a:pt x="47204" y="5616"/>
                      <a:pt x="43757" y="5068"/>
                    </a:cubicBezTo>
                    <a:cubicBezTo>
                      <a:pt x="41840" y="4771"/>
                      <a:pt x="40082" y="5433"/>
                      <a:pt x="38462" y="6437"/>
                    </a:cubicBezTo>
                    <a:cubicBezTo>
                      <a:pt x="35791" y="8126"/>
                      <a:pt x="33235" y="10477"/>
                      <a:pt x="29993" y="10226"/>
                    </a:cubicBezTo>
                    <a:cubicBezTo>
                      <a:pt x="29423" y="10181"/>
                      <a:pt x="28898" y="10066"/>
                      <a:pt x="28373" y="9884"/>
                    </a:cubicBezTo>
                    <a:cubicBezTo>
                      <a:pt x="25360" y="8811"/>
                      <a:pt x="23511" y="5638"/>
                      <a:pt x="21091" y="3516"/>
                    </a:cubicBezTo>
                    <a:cubicBezTo>
                      <a:pt x="19311" y="1963"/>
                      <a:pt x="17188" y="868"/>
                      <a:pt x="14860" y="503"/>
                    </a:cubicBezTo>
                    <a:cubicBezTo>
                      <a:pt x="11482" y="1"/>
                      <a:pt x="8035" y="1050"/>
                      <a:pt x="5251" y="2785"/>
                    </a:cubicBezTo>
                    <a:cubicBezTo>
                      <a:pt x="3699" y="3744"/>
                      <a:pt x="2306" y="4999"/>
                      <a:pt x="1325" y="6506"/>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2" name="Google Shape;3122;p30"/>
              <p:cNvSpPr/>
              <p:nvPr/>
            </p:nvSpPr>
            <p:spPr>
              <a:xfrm>
                <a:off x="5693350" y="1113350"/>
                <a:ext cx="1186950" cy="1068825"/>
              </a:xfrm>
              <a:custGeom>
                <a:avLst/>
                <a:gdLst/>
                <a:ahLst/>
                <a:cxnLst/>
                <a:rect l="l" t="t" r="r" b="b"/>
                <a:pathLst>
                  <a:path w="47478" h="42753" fill="none" extrusionOk="0">
                    <a:moveTo>
                      <a:pt x="1325" y="5958"/>
                    </a:moveTo>
                    <a:cubicBezTo>
                      <a:pt x="800" y="6803"/>
                      <a:pt x="435" y="7716"/>
                      <a:pt x="252" y="8697"/>
                    </a:cubicBezTo>
                    <a:cubicBezTo>
                      <a:pt x="1" y="10089"/>
                      <a:pt x="115" y="11505"/>
                      <a:pt x="366" y="12943"/>
                    </a:cubicBezTo>
                    <a:cubicBezTo>
                      <a:pt x="480" y="13490"/>
                      <a:pt x="594" y="14061"/>
                      <a:pt x="709" y="14609"/>
                    </a:cubicBezTo>
                    <a:cubicBezTo>
                      <a:pt x="1256" y="17393"/>
                      <a:pt x="1667" y="20018"/>
                      <a:pt x="3425" y="22095"/>
                    </a:cubicBezTo>
                    <a:cubicBezTo>
                      <a:pt x="5479" y="24515"/>
                      <a:pt x="6803" y="24698"/>
                      <a:pt x="6803" y="28030"/>
                    </a:cubicBezTo>
                    <a:cubicBezTo>
                      <a:pt x="6780" y="30541"/>
                      <a:pt x="5753" y="32686"/>
                      <a:pt x="7282" y="35106"/>
                    </a:cubicBezTo>
                    <a:cubicBezTo>
                      <a:pt x="8880" y="37594"/>
                      <a:pt x="12076" y="39032"/>
                      <a:pt x="15066" y="39214"/>
                    </a:cubicBezTo>
                    <a:cubicBezTo>
                      <a:pt x="15248" y="39214"/>
                      <a:pt x="15408" y="39214"/>
                      <a:pt x="15568" y="39214"/>
                    </a:cubicBezTo>
                    <a:cubicBezTo>
                      <a:pt x="19220" y="39306"/>
                      <a:pt x="22256" y="37891"/>
                      <a:pt x="25885" y="39032"/>
                    </a:cubicBezTo>
                    <a:cubicBezTo>
                      <a:pt x="27802" y="39648"/>
                      <a:pt x="29377" y="40721"/>
                      <a:pt x="30906" y="41474"/>
                    </a:cubicBezTo>
                    <a:cubicBezTo>
                      <a:pt x="32436" y="42250"/>
                      <a:pt x="34285" y="42752"/>
                      <a:pt x="35837" y="41862"/>
                    </a:cubicBezTo>
                    <a:cubicBezTo>
                      <a:pt x="37708" y="40789"/>
                      <a:pt x="38096" y="38096"/>
                      <a:pt x="37845" y="35973"/>
                    </a:cubicBezTo>
                    <a:cubicBezTo>
                      <a:pt x="37800" y="35722"/>
                      <a:pt x="37777" y="35494"/>
                      <a:pt x="37731" y="35243"/>
                    </a:cubicBezTo>
                    <a:cubicBezTo>
                      <a:pt x="37412" y="33440"/>
                      <a:pt x="36795" y="31796"/>
                      <a:pt x="36795" y="29970"/>
                    </a:cubicBezTo>
                    <a:cubicBezTo>
                      <a:pt x="36795" y="26501"/>
                      <a:pt x="39146" y="23100"/>
                      <a:pt x="41543" y="20178"/>
                    </a:cubicBezTo>
                    <a:cubicBezTo>
                      <a:pt x="43734" y="17508"/>
                      <a:pt x="46245" y="14860"/>
                      <a:pt x="46861" y="11436"/>
                    </a:cubicBezTo>
                    <a:cubicBezTo>
                      <a:pt x="47478" y="8012"/>
                      <a:pt x="45195" y="3698"/>
                      <a:pt x="41566" y="3310"/>
                    </a:cubicBezTo>
                    <a:cubicBezTo>
                      <a:pt x="39717" y="3105"/>
                      <a:pt x="38096" y="3858"/>
                      <a:pt x="36567" y="4931"/>
                    </a:cubicBezTo>
                    <a:cubicBezTo>
                      <a:pt x="34079" y="6666"/>
                      <a:pt x="31751" y="9062"/>
                      <a:pt x="28624" y="8925"/>
                    </a:cubicBezTo>
                    <a:cubicBezTo>
                      <a:pt x="28099" y="8902"/>
                      <a:pt x="27597" y="8811"/>
                      <a:pt x="27095" y="8651"/>
                    </a:cubicBezTo>
                    <a:cubicBezTo>
                      <a:pt x="24219" y="7716"/>
                      <a:pt x="22187" y="4840"/>
                      <a:pt x="19745" y="2922"/>
                    </a:cubicBezTo>
                    <a:cubicBezTo>
                      <a:pt x="18010" y="1576"/>
                      <a:pt x="15956" y="685"/>
                      <a:pt x="13810" y="411"/>
                    </a:cubicBezTo>
                    <a:cubicBezTo>
                      <a:pt x="10660" y="1"/>
                      <a:pt x="7465" y="845"/>
                      <a:pt x="4886" y="2466"/>
                    </a:cubicBezTo>
                    <a:cubicBezTo>
                      <a:pt x="3470" y="3356"/>
                      <a:pt x="2192" y="4520"/>
                      <a:pt x="1325" y="5958"/>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123" name="Google Shape;3123;p30"/>
              <p:cNvSpPr/>
              <p:nvPr/>
            </p:nvSpPr>
            <p:spPr>
              <a:xfrm>
                <a:off x="5721325" y="1106500"/>
                <a:ext cx="1145275" cy="1061400"/>
              </a:xfrm>
              <a:custGeom>
                <a:avLst/>
                <a:gdLst/>
                <a:ahLst/>
                <a:cxnLst/>
                <a:rect l="l" t="t" r="r" b="b"/>
                <a:pathLst>
                  <a:path w="45811" h="42456" fill="none" extrusionOk="0">
                    <a:moveTo>
                      <a:pt x="229" y="13102"/>
                    </a:moveTo>
                    <a:cubicBezTo>
                      <a:pt x="548" y="16070"/>
                      <a:pt x="1963" y="19037"/>
                      <a:pt x="4200" y="21205"/>
                    </a:cubicBezTo>
                    <a:cubicBezTo>
                      <a:pt x="6597" y="23511"/>
                      <a:pt x="7875" y="23648"/>
                      <a:pt x="7715" y="27140"/>
                    </a:cubicBezTo>
                    <a:cubicBezTo>
                      <a:pt x="7578" y="29742"/>
                      <a:pt x="6300" y="31910"/>
                      <a:pt x="7738" y="34535"/>
                    </a:cubicBezTo>
                    <a:cubicBezTo>
                      <a:pt x="9130" y="37069"/>
                      <a:pt x="12075" y="38804"/>
                      <a:pt x="14974" y="38804"/>
                    </a:cubicBezTo>
                    <a:cubicBezTo>
                      <a:pt x="18717" y="38804"/>
                      <a:pt x="22187" y="36202"/>
                      <a:pt x="25816" y="37343"/>
                    </a:cubicBezTo>
                    <a:cubicBezTo>
                      <a:pt x="27619" y="37913"/>
                      <a:pt x="29034" y="39329"/>
                      <a:pt x="30563" y="40447"/>
                    </a:cubicBezTo>
                    <a:cubicBezTo>
                      <a:pt x="32093" y="41565"/>
                      <a:pt x="34124" y="42456"/>
                      <a:pt x="35790" y="41771"/>
                    </a:cubicBezTo>
                    <a:cubicBezTo>
                      <a:pt x="37822" y="40972"/>
                      <a:pt x="38210" y="38347"/>
                      <a:pt x="37639" y="36224"/>
                    </a:cubicBezTo>
                    <a:cubicBezTo>
                      <a:pt x="37069" y="34124"/>
                      <a:pt x="35813" y="32139"/>
                      <a:pt x="35471" y="29993"/>
                    </a:cubicBezTo>
                    <a:cubicBezTo>
                      <a:pt x="34923" y="26341"/>
                      <a:pt x="37091" y="23054"/>
                      <a:pt x="39420" y="20315"/>
                    </a:cubicBezTo>
                    <a:cubicBezTo>
                      <a:pt x="41748" y="17599"/>
                      <a:pt x="44418" y="14883"/>
                      <a:pt x="45126" y="11345"/>
                    </a:cubicBezTo>
                    <a:cubicBezTo>
                      <a:pt x="45811" y="7807"/>
                      <a:pt x="43391" y="3219"/>
                      <a:pt x="39579" y="2991"/>
                    </a:cubicBezTo>
                    <a:cubicBezTo>
                      <a:pt x="34763" y="2717"/>
                      <a:pt x="32275" y="9108"/>
                      <a:pt x="27459" y="9062"/>
                    </a:cubicBezTo>
                    <a:cubicBezTo>
                      <a:pt x="24013" y="9039"/>
                      <a:pt x="21479" y="5753"/>
                      <a:pt x="18557" y="3767"/>
                    </a:cubicBezTo>
                    <a:cubicBezTo>
                      <a:pt x="13011" y="1"/>
                      <a:pt x="4657" y="1507"/>
                      <a:pt x="1507" y="6848"/>
                    </a:cubicBezTo>
                    <a:cubicBezTo>
                      <a:pt x="388" y="8720"/>
                      <a:pt x="0" y="10911"/>
                      <a:pt x="229" y="131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124" name="Google Shape;3124;p30"/>
            <p:cNvGrpSpPr/>
            <p:nvPr/>
          </p:nvGrpSpPr>
          <p:grpSpPr>
            <a:xfrm>
              <a:off x="6151700" y="563400"/>
              <a:ext cx="1724500" cy="1724475"/>
              <a:chOff x="4954950" y="844025"/>
              <a:chExt cx="1724500" cy="1724475"/>
            </a:xfrm>
          </p:grpSpPr>
          <p:sp>
            <p:nvSpPr>
              <p:cNvPr id="3125" name="Google Shape;3125;p30"/>
              <p:cNvSpPr/>
              <p:nvPr/>
            </p:nvSpPr>
            <p:spPr>
              <a:xfrm>
                <a:off x="5042850" y="1000800"/>
                <a:ext cx="1273100" cy="1204200"/>
              </a:xfrm>
              <a:custGeom>
                <a:avLst/>
                <a:gdLst/>
                <a:ahLst/>
                <a:cxnLst/>
                <a:rect l="l" t="t" r="r" b="b"/>
                <a:pathLst>
                  <a:path w="50924" h="48168" extrusionOk="0">
                    <a:moveTo>
                      <a:pt x="30983" y="0"/>
                    </a:moveTo>
                    <a:cubicBezTo>
                      <a:pt x="23761" y="0"/>
                      <a:pt x="16537" y="2756"/>
                      <a:pt x="11025" y="8269"/>
                    </a:cubicBezTo>
                    <a:cubicBezTo>
                      <a:pt x="0" y="19271"/>
                      <a:pt x="0" y="37143"/>
                      <a:pt x="11025" y="48167"/>
                    </a:cubicBezTo>
                    <a:lnTo>
                      <a:pt x="50923" y="8269"/>
                    </a:lnTo>
                    <a:cubicBezTo>
                      <a:pt x="45422" y="2756"/>
                      <a:pt x="38204" y="0"/>
                      <a:pt x="30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0"/>
              <p:cNvSpPr/>
              <p:nvPr/>
            </p:nvSpPr>
            <p:spPr>
              <a:xfrm>
                <a:off x="5318450" y="1207500"/>
                <a:ext cx="1273100" cy="1203775"/>
              </a:xfrm>
              <a:custGeom>
                <a:avLst/>
                <a:gdLst/>
                <a:ahLst/>
                <a:cxnLst/>
                <a:rect l="l" t="t" r="r" b="b"/>
                <a:pathLst>
                  <a:path w="50924" h="48151" extrusionOk="0">
                    <a:moveTo>
                      <a:pt x="39899" y="1"/>
                    </a:moveTo>
                    <a:lnTo>
                      <a:pt x="1" y="39899"/>
                    </a:lnTo>
                    <a:cubicBezTo>
                      <a:pt x="5513" y="45400"/>
                      <a:pt x="12737" y="48151"/>
                      <a:pt x="19959" y="48151"/>
                    </a:cubicBezTo>
                    <a:cubicBezTo>
                      <a:pt x="27180" y="48151"/>
                      <a:pt x="34398" y="45400"/>
                      <a:pt x="39899" y="39899"/>
                    </a:cubicBezTo>
                    <a:cubicBezTo>
                      <a:pt x="50924" y="28875"/>
                      <a:pt x="50924" y="11003"/>
                      <a:pt x="3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0"/>
              <p:cNvSpPr/>
              <p:nvPr/>
            </p:nvSpPr>
            <p:spPr>
              <a:xfrm>
                <a:off x="4954950" y="844025"/>
                <a:ext cx="1724500" cy="1724475"/>
              </a:xfrm>
              <a:custGeom>
                <a:avLst/>
                <a:gdLst/>
                <a:ahLst/>
                <a:cxnLst/>
                <a:rect l="l" t="t" r="r" b="b"/>
                <a:pathLst>
                  <a:path w="68980" h="68979" fill="none" extrusionOk="0">
                    <a:moveTo>
                      <a:pt x="1" y="68978"/>
                    </a:moveTo>
                    <a:lnTo>
                      <a:pt x="68979" y="0"/>
                    </a:ln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sp>
        <p:nvSpPr>
          <p:cNvPr id="3128" name="Google Shape;3128;p30"/>
          <p:cNvSpPr txBox="1">
            <a:spLocks noGrp="1"/>
          </p:cNvSpPr>
          <p:nvPr>
            <p:ph type="ctrTitle"/>
          </p:nvPr>
        </p:nvSpPr>
        <p:spPr>
          <a:xfrm>
            <a:off x="720000" y="944529"/>
            <a:ext cx="3852000" cy="264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a:solidFill>
                  <a:schemeClr val="dk1"/>
                </a:solidFill>
              </a:rPr>
              <a:t>KLASTERISASI DAN GEOVISUALISASI</a:t>
            </a:r>
            <a:r>
              <a:rPr lang="id-ID" sz="2000" i="1" dirty="0">
                <a:solidFill>
                  <a:schemeClr val="dk1"/>
                </a:solidFill>
              </a:rPr>
              <a:t> TWEET</a:t>
            </a:r>
            <a:r>
              <a:rPr lang="en-US" sz="2000" dirty="0">
                <a:solidFill>
                  <a:schemeClr val="dk1"/>
                </a:solidFill>
              </a:rPr>
              <a:t> </a:t>
            </a:r>
            <a:r>
              <a:rPr lang="en-US" sz="2000" dirty="0"/>
              <a:t>PENYEBARAN PENYAKIT MENULAR  LANGSUNG (STUDI KASUS COVID-19)</a:t>
            </a:r>
            <a:endParaRPr sz="2000" dirty="0"/>
          </a:p>
        </p:txBody>
      </p:sp>
      <p:sp>
        <p:nvSpPr>
          <p:cNvPr id="3129" name="Google Shape;3129;p30"/>
          <p:cNvSpPr txBox="1">
            <a:spLocks noGrp="1"/>
          </p:cNvSpPr>
          <p:nvPr>
            <p:ph type="subTitle" idx="1"/>
          </p:nvPr>
        </p:nvSpPr>
        <p:spPr>
          <a:xfrm>
            <a:off x="720000" y="3784540"/>
            <a:ext cx="5252175" cy="72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1400" b="1" dirty="0" err="1"/>
              <a:t>Fahmirullah</a:t>
            </a:r>
            <a:r>
              <a:rPr lang="en-ID" sz="1400" b="1" dirty="0"/>
              <a:t> Abdillah (081811633002)</a:t>
            </a:r>
          </a:p>
          <a:p>
            <a:pPr marL="0" lvl="0" indent="0" algn="l" rtl="0">
              <a:spcBef>
                <a:spcPts val="0"/>
              </a:spcBef>
              <a:spcAft>
                <a:spcPts val="0"/>
              </a:spcAft>
              <a:buNone/>
            </a:pPr>
            <a:r>
              <a:rPr lang="en-ID" sz="1400" dirty="0"/>
              <a:t>S1 Sistem Informasi</a:t>
            </a:r>
          </a:p>
          <a:p>
            <a:pPr marL="0" lvl="0" indent="0" algn="l" rtl="0">
              <a:spcBef>
                <a:spcPts val="0"/>
              </a:spcBef>
              <a:spcAft>
                <a:spcPts val="0"/>
              </a:spcAft>
              <a:buNone/>
            </a:pPr>
            <a:endParaRPr lang="en-ID" sz="1400" dirty="0"/>
          </a:p>
          <a:p>
            <a:pPr marL="0" lvl="0" indent="0"/>
            <a:r>
              <a:rPr lang="en-ID" sz="1400" dirty="0"/>
              <a:t>Pembimbing 1 : Ira </a:t>
            </a:r>
            <a:r>
              <a:rPr lang="en-ID" sz="1400" dirty="0" err="1"/>
              <a:t>Puspitasari</a:t>
            </a:r>
            <a:r>
              <a:rPr lang="en-ID" sz="1400" dirty="0"/>
              <a:t>, S.T., M.T., Ph.D.</a:t>
            </a:r>
          </a:p>
          <a:p>
            <a:pPr marL="0" lvl="0" indent="0"/>
            <a:r>
              <a:rPr lang="en-ID" sz="1400" dirty="0"/>
              <a:t>Pembimbing 2 : </a:t>
            </a:r>
            <a:r>
              <a:rPr lang="en-ID" sz="1400" dirty="0" err="1"/>
              <a:t>Drs.</a:t>
            </a:r>
            <a:r>
              <a:rPr lang="en-ID" sz="1400" dirty="0"/>
              <a:t> </a:t>
            </a:r>
            <a:r>
              <a:rPr lang="en-ID" sz="1400" dirty="0" err="1"/>
              <a:t>Eto</a:t>
            </a:r>
            <a:r>
              <a:rPr lang="en-ID" sz="1400" dirty="0"/>
              <a:t> </a:t>
            </a:r>
            <a:r>
              <a:rPr lang="en-ID" sz="1400" dirty="0" err="1"/>
              <a:t>Wuryanto</a:t>
            </a:r>
            <a:r>
              <a:rPr lang="en-ID" sz="1400" dirty="0"/>
              <a:t>, DEA.</a:t>
            </a:r>
          </a:p>
        </p:txBody>
      </p:sp>
      <p:pic>
        <p:nvPicPr>
          <p:cNvPr id="22" name="Picture 21">
            <a:extLst>
              <a:ext uri="{FF2B5EF4-FFF2-40B4-BE49-F238E27FC236}">
                <a16:creationId xmlns:a16="http://schemas.microsoft.com/office/drawing/2014/main" id="{21D536FA-6F72-4959-9447-4DE62C0474AE}"/>
              </a:ext>
            </a:extLst>
          </p:cNvPr>
          <p:cNvPicPr>
            <a:picLocks noChangeAspect="1"/>
          </p:cNvPicPr>
          <p:nvPr/>
        </p:nvPicPr>
        <p:blipFill>
          <a:blip r:embed="rId3"/>
          <a:stretch>
            <a:fillRect/>
          </a:stretch>
        </p:blipFill>
        <p:spPr>
          <a:xfrm>
            <a:off x="333369" y="276981"/>
            <a:ext cx="3210586" cy="704157"/>
          </a:xfrm>
          <a:prstGeom prst="rect">
            <a:avLst/>
          </a:prstGeom>
        </p:spPr>
      </p:pic>
      <p:sp>
        <p:nvSpPr>
          <p:cNvPr id="5" name="TextBox 4">
            <a:extLst>
              <a:ext uri="{FF2B5EF4-FFF2-40B4-BE49-F238E27FC236}">
                <a16:creationId xmlns:a16="http://schemas.microsoft.com/office/drawing/2014/main" id="{858DA425-36B4-42C5-A27C-775A70995609}"/>
              </a:ext>
            </a:extLst>
          </p:cNvPr>
          <p:cNvSpPr txBox="1"/>
          <p:nvPr/>
        </p:nvSpPr>
        <p:spPr>
          <a:xfrm>
            <a:off x="6509669" y="402303"/>
            <a:ext cx="2085875" cy="430887"/>
          </a:xfrm>
          <a:prstGeom prst="rect">
            <a:avLst/>
          </a:prstGeom>
          <a:noFill/>
        </p:spPr>
        <p:txBody>
          <a:bodyPr wrap="square" rtlCol="0">
            <a:spAutoFit/>
          </a:bodyPr>
          <a:lstStyle/>
          <a:p>
            <a:pPr algn="r"/>
            <a:r>
              <a:rPr lang="en-US" sz="1050" dirty="0">
                <a:solidFill>
                  <a:schemeClr val="accent1"/>
                </a:solidFill>
                <a:latin typeface="Rubik Light" panose="020B0604020202020204" charset="-79"/>
                <a:cs typeface="Rubik Light" panose="020B0604020202020204" charset="-79"/>
              </a:rPr>
              <a:t>Sidang Skripsi</a:t>
            </a:r>
          </a:p>
          <a:p>
            <a:pPr algn="r"/>
            <a:r>
              <a:rPr lang="id-ID" sz="1050" dirty="0">
                <a:solidFill>
                  <a:schemeClr val="accent1"/>
                </a:solidFill>
                <a:latin typeface="Rubik Light" panose="020B0604020202020204" charset="-79"/>
                <a:cs typeface="Rubik Light" panose="020B0604020202020204" charset="-79"/>
              </a:rPr>
              <a:t>31 Oktober 2023</a:t>
            </a:r>
            <a:endParaRPr lang="en-ID" sz="1050" dirty="0">
              <a:solidFill>
                <a:schemeClr val="accent1"/>
              </a:solidFill>
              <a:latin typeface="Rubik Light" panose="020B0604020202020204" charset="-79"/>
              <a:cs typeface="Rubik Light" panose="020B0604020202020204"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1029655" y="2650469"/>
            <a:ext cx="282892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a:t>Penghapusan </a:t>
            </a:r>
            <a:r>
              <a:rPr lang="en-ID" i="1" dirty="0" err="1"/>
              <a:t>stopword</a:t>
            </a:r>
            <a:r>
              <a:rPr lang="en-ID" dirty="0"/>
              <a:t> secara komprehensif dapat mengurangi jumlah kata yang harus disimpan oleh sistem (Manning </a:t>
            </a:r>
            <a:r>
              <a:rPr lang="en-ID" i="1" dirty="0"/>
              <a:t>et al. </a:t>
            </a:r>
            <a:r>
              <a:rPr lang="en-ID" dirty="0"/>
              <a:t>2009). Contoh </a:t>
            </a:r>
            <a:r>
              <a:rPr lang="en-ID" dirty="0" err="1"/>
              <a:t>s</a:t>
            </a:r>
            <a:r>
              <a:rPr lang="en-ID" i="1" dirty="0" err="1"/>
              <a:t>topword</a:t>
            </a:r>
            <a:r>
              <a:rPr lang="en-ID" i="1" dirty="0"/>
              <a:t> </a:t>
            </a:r>
            <a:r>
              <a:rPr lang="en-ID" dirty="0"/>
              <a:t>dalam Bahasa</a:t>
            </a:r>
            <a:r>
              <a:rPr lang="en-ID" i="1" dirty="0"/>
              <a:t> </a:t>
            </a:r>
            <a:r>
              <a:rPr lang="en-ID" dirty="0"/>
              <a:t>Indonesia diantaranya yaitu dahulu, ada, dalam, adanya, dan lain-lain</a:t>
            </a:r>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1272542" y="1180610"/>
            <a:ext cx="22002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sz="1400" b="1" dirty="0"/>
              <a:t>PENGHAPUSAN </a:t>
            </a:r>
            <a:r>
              <a:rPr lang="en-ID" sz="1400" b="1" i="1" dirty="0"/>
              <a:t>STOPWORD</a:t>
            </a:r>
          </a:p>
        </p:txBody>
      </p:sp>
      <p:sp>
        <p:nvSpPr>
          <p:cNvPr id="12" name="Google Shape;3176;p34">
            <a:extLst>
              <a:ext uri="{FF2B5EF4-FFF2-40B4-BE49-F238E27FC236}">
                <a16:creationId xmlns:a16="http://schemas.microsoft.com/office/drawing/2014/main" id="{67C3A8D4-BDD5-4A33-9738-279F4D2F6C05}"/>
              </a:ext>
            </a:extLst>
          </p:cNvPr>
          <p:cNvSpPr txBox="1">
            <a:spLocks/>
          </p:cNvSpPr>
          <p:nvPr/>
        </p:nvSpPr>
        <p:spPr>
          <a:xfrm>
            <a:off x="5285421" y="2997161"/>
            <a:ext cx="29075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i="1" dirty="0"/>
              <a:t>Stemming </a:t>
            </a:r>
            <a:r>
              <a:rPr lang="en-ID" dirty="0"/>
              <a:t>adalah proses penghapusan imbuhan kata untuk mendapatkan kata dasar. Teknik ini sering digunakan dalam penelitian </a:t>
            </a:r>
            <a:r>
              <a:rPr lang="en-ID" i="1" dirty="0"/>
              <a:t>text mining.</a:t>
            </a:r>
            <a:r>
              <a:rPr lang="en-ID" dirty="0"/>
              <a:t> Contoh kata tulisnya, </a:t>
            </a:r>
            <a:r>
              <a:rPr lang="en-ID" dirty="0" err="1"/>
              <a:t>tulisannyakah</a:t>
            </a:r>
            <a:r>
              <a:rPr lang="en-ID" dirty="0"/>
              <a:t>, dan dituliskannya memiliki kata dasar yang sama yaitu tulis. Teknik ini mengurangi kompleksitas teks tanpa memengaruhi nilai informasi (</a:t>
            </a:r>
            <a:r>
              <a:rPr lang="en-ID" dirty="0" err="1"/>
              <a:t>Jumadi</a:t>
            </a:r>
            <a:r>
              <a:rPr lang="en-ID" dirty="0"/>
              <a:t> </a:t>
            </a:r>
            <a:r>
              <a:rPr lang="en-ID" i="1" dirty="0"/>
              <a:t>et al</a:t>
            </a:r>
            <a:r>
              <a:rPr lang="en-ID" dirty="0"/>
              <a:t>., 2021)</a:t>
            </a:r>
          </a:p>
        </p:txBody>
      </p:sp>
      <p:sp>
        <p:nvSpPr>
          <p:cNvPr id="13" name="Google Shape;3176;p34">
            <a:extLst>
              <a:ext uri="{FF2B5EF4-FFF2-40B4-BE49-F238E27FC236}">
                <a16:creationId xmlns:a16="http://schemas.microsoft.com/office/drawing/2014/main" id="{4B3BE0EF-AC15-4030-9E98-99349D0E6018}"/>
              </a:ext>
            </a:extLst>
          </p:cNvPr>
          <p:cNvSpPr txBox="1">
            <a:spLocks/>
          </p:cNvSpPr>
          <p:nvPr/>
        </p:nvSpPr>
        <p:spPr>
          <a:xfrm>
            <a:off x="5514023" y="1180610"/>
            <a:ext cx="21002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400" b="1" dirty="0"/>
              <a:t>STEMMING</a:t>
            </a:r>
          </a:p>
        </p:txBody>
      </p:sp>
    </p:spTree>
    <p:extLst>
      <p:ext uri="{BB962C8B-B14F-4D97-AF65-F5344CB8AC3E}">
        <p14:creationId xmlns:p14="http://schemas.microsoft.com/office/powerpoint/2010/main" val="3984783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386626" y="2967044"/>
            <a:ext cx="3556723" cy="572700"/>
          </a:xfrm>
          <a:prstGeom prst="rect">
            <a:avLst/>
          </a:prstGeom>
        </p:spPr>
        <p:txBody>
          <a:bodyPr spcFirstLastPara="1" wrap="square" lIns="0" tIns="0" rIns="0" bIns="0" anchor="ctr" anchorCtr="0">
            <a:noAutofit/>
          </a:bodyPr>
          <a:lstStyle/>
          <a:p>
            <a:pPr marL="127000" indent="0"/>
            <a:r>
              <a:rPr lang="en-ID" i="1" dirty="0"/>
              <a:t>Term Document Matrix </a:t>
            </a:r>
            <a:r>
              <a:rPr lang="en-ID" dirty="0"/>
              <a:t>(TDM) adalah matriks 2 dimensi yang memiliki baris yang mewakili dokumen dan kolom yang berisi daftar </a:t>
            </a:r>
            <a:r>
              <a:rPr lang="en-ID" i="1" dirty="0"/>
              <a:t>term </a:t>
            </a:r>
            <a:r>
              <a:rPr lang="en-ID" dirty="0"/>
              <a:t>serta memiliki nilai frekuensi kemunculan suatu </a:t>
            </a:r>
            <a:r>
              <a:rPr lang="en-ID" i="1" dirty="0"/>
              <a:t>term </a:t>
            </a:r>
            <a:r>
              <a:rPr lang="en-ID" dirty="0"/>
              <a:t>pada suatu dokumen. Contohnya, kata “bukunya” dan “</a:t>
            </a:r>
            <a:r>
              <a:rPr lang="en-ID" dirty="0" err="1"/>
              <a:t>bukukan</a:t>
            </a:r>
            <a:r>
              <a:rPr lang="en-ID" dirty="0"/>
              <a:t>” memiliki indeks nilai yang sama dengan term buku (Manning </a:t>
            </a:r>
            <a:r>
              <a:rPr lang="en-ID" i="1" dirty="0"/>
              <a:t>et al. </a:t>
            </a:r>
            <a:r>
              <a:rPr lang="en-ID" dirty="0"/>
              <a:t>2009).	</a:t>
            </a:r>
          </a:p>
          <a:p>
            <a:pPr marL="127000" indent="0"/>
            <a:endParaRPr lang="en-ID"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105765" y="1233950"/>
            <a:ext cx="12278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a:t>T</a:t>
            </a:r>
            <a:r>
              <a:rPr lang="en-ID" b="1" dirty="0"/>
              <a:t>DM</a:t>
            </a:r>
          </a:p>
        </p:txBody>
      </p:sp>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4879180" y="2967044"/>
            <a:ext cx="3671888"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i="1" dirty="0"/>
              <a:t>Term frequency </a:t>
            </a:r>
            <a:r>
              <a:rPr lang="en-ID" dirty="0"/>
              <a:t>(TF) dan </a:t>
            </a:r>
            <a:r>
              <a:rPr lang="en-ID" i="1" dirty="0"/>
              <a:t>Inverse Document Frequency </a:t>
            </a:r>
            <a:r>
              <a:rPr lang="en-ID" dirty="0"/>
              <a:t>(IDF) merupakan perhitungan </a:t>
            </a:r>
            <a:r>
              <a:rPr lang="en-ID" dirty="0" err="1"/>
              <a:t>pembobotan</a:t>
            </a:r>
            <a:r>
              <a:rPr lang="en-ID" dirty="0"/>
              <a:t> dalam frekuensi kemunculan sebuah dokumen tertentu dan </a:t>
            </a:r>
            <a:r>
              <a:rPr lang="en-ID" i="1" dirty="0"/>
              <a:t>inverse</a:t>
            </a:r>
            <a:r>
              <a:rPr lang="en-ID" dirty="0"/>
              <a:t> frekuensi dokumen yang mengandung kata tersebut. Frekuensi kemunculan kata yang menunjukkan seberapa penting kata tersebut dalam kumpulan dokumen (</a:t>
            </a:r>
            <a:r>
              <a:rPr lang="en-ID" dirty="0" err="1"/>
              <a:t>Wahyuni</a:t>
            </a:r>
            <a:r>
              <a:rPr lang="en-ID" dirty="0"/>
              <a:t> </a:t>
            </a:r>
            <a:r>
              <a:rPr lang="en-ID" i="1" dirty="0"/>
              <a:t>et al</a:t>
            </a:r>
            <a:r>
              <a:rPr lang="en-ID" dirty="0"/>
              <a:t>., 2017)</a:t>
            </a:r>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5614987" y="1233950"/>
            <a:ext cx="22002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US" sz="1400" b="1" dirty="0"/>
              <a:t>A</a:t>
            </a:r>
            <a:r>
              <a:rPr lang="en-ID" sz="1400" b="1" dirty="0"/>
              <a:t>LGORITMA TF-IDF</a:t>
            </a:r>
          </a:p>
        </p:txBody>
      </p:sp>
    </p:spTree>
    <p:extLst>
      <p:ext uri="{BB962C8B-B14F-4D97-AF65-F5344CB8AC3E}">
        <p14:creationId xmlns:p14="http://schemas.microsoft.com/office/powerpoint/2010/main" val="246657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6704302" y="4297116"/>
            <a:ext cx="2120176"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a:t>(</a:t>
            </a:r>
            <a:r>
              <a:rPr lang="en-ID" dirty="0" err="1"/>
              <a:t>Wahyuni</a:t>
            </a:r>
            <a:r>
              <a:rPr lang="en-ID" dirty="0"/>
              <a:t> </a:t>
            </a:r>
            <a:r>
              <a:rPr lang="en-ID" i="1" dirty="0"/>
              <a:t>et al</a:t>
            </a:r>
            <a:r>
              <a:rPr lang="en-ID" dirty="0"/>
              <a:t>., 2017)</a:t>
            </a:r>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3782615" y="1161813"/>
            <a:ext cx="1578769"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US" sz="1400" b="1" dirty="0"/>
              <a:t>A</a:t>
            </a:r>
            <a:r>
              <a:rPr lang="en-ID" sz="1400" b="1" dirty="0"/>
              <a:t>LGORITMA TF-IDF</a:t>
            </a:r>
          </a:p>
        </p:txBody>
      </p:sp>
      <p:pic>
        <p:nvPicPr>
          <p:cNvPr id="4" name="Picture 3">
            <a:extLst>
              <a:ext uri="{FF2B5EF4-FFF2-40B4-BE49-F238E27FC236}">
                <a16:creationId xmlns:a16="http://schemas.microsoft.com/office/drawing/2014/main" id="{1BAD6B25-7A2F-4645-846B-C237FEE74178}"/>
              </a:ext>
            </a:extLst>
          </p:cNvPr>
          <p:cNvPicPr>
            <a:picLocks noChangeAspect="1"/>
          </p:cNvPicPr>
          <p:nvPr/>
        </p:nvPicPr>
        <p:blipFill>
          <a:blip r:embed="rId3"/>
          <a:stretch>
            <a:fillRect/>
          </a:stretch>
        </p:blipFill>
        <p:spPr>
          <a:xfrm>
            <a:off x="294858" y="1802100"/>
            <a:ext cx="4758596" cy="712274"/>
          </a:xfrm>
          <a:prstGeom prst="rect">
            <a:avLst/>
          </a:prstGeom>
        </p:spPr>
      </p:pic>
      <p:pic>
        <p:nvPicPr>
          <p:cNvPr id="5" name="Picture 4">
            <a:extLst>
              <a:ext uri="{FF2B5EF4-FFF2-40B4-BE49-F238E27FC236}">
                <a16:creationId xmlns:a16="http://schemas.microsoft.com/office/drawing/2014/main" id="{B5C4FFD4-6AA4-4763-8CF2-3BEEE8FC70C1}"/>
              </a:ext>
            </a:extLst>
          </p:cNvPr>
          <p:cNvPicPr>
            <a:picLocks noChangeAspect="1"/>
          </p:cNvPicPr>
          <p:nvPr/>
        </p:nvPicPr>
        <p:blipFill>
          <a:blip r:embed="rId4"/>
          <a:stretch>
            <a:fillRect/>
          </a:stretch>
        </p:blipFill>
        <p:spPr>
          <a:xfrm>
            <a:off x="4065882" y="2838269"/>
            <a:ext cx="4758596" cy="641441"/>
          </a:xfrm>
          <a:prstGeom prst="rect">
            <a:avLst/>
          </a:prstGeom>
        </p:spPr>
      </p:pic>
      <p:pic>
        <p:nvPicPr>
          <p:cNvPr id="6" name="Picture 5">
            <a:extLst>
              <a:ext uri="{FF2B5EF4-FFF2-40B4-BE49-F238E27FC236}">
                <a16:creationId xmlns:a16="http://schemas.microsoft.com/office/drawing/2014/main" id="{ACFF0CC4-B220-4D51-BC04-B09A0FD1B6BE}"/>
              </a:ext>
            </a:extLst>
          </p:cNvPr>
          <p:cNvPicPr>
            <a:picLocks noChangeAspect="1"/>
          </p:cNvPicPr>
          <p:nvPr/>
        </p:nvPicPr>
        <p:blipFill>
          <a:blip r:embed="rId5"/>
          <a:stretch>
            <a:fillRect/>
          </a:stretch>
        </p:blipFill>
        <p:spPr>
          <a:xfrm>
            <a:off x="1671231" y="3803605"/>
            <a:ext cx="5801535" cy="323895"/>
          </a:xfrm>
          <a:prstGeom prst="rect">
            <a:avLst/>
          </a:prstGeom>
        </p:spPr>
      </p:pic>
    </p:spTree>
    <p:extLst>
      <p:ext uri="{BB962C8B-B14F-4D97-AF65-F5344CB8AC3E}">
        <p14:creationId xmlns:p14="http://schemas.microsoft.com/office/powerpoint/2010/main" val="2238922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graphicFrame>
        <p:nvGraphicFramePr>
          <p:cNvPr id="2" name="Table 1">
            <a:extLst>
              <a:ext uri="{FF2B5EF4-FFF2-40B4-BE49-F238E27FC236}">
                <a16:creationId xmlns:a16="http://schemas.microsoft.com/office/drawing/2014/main" id="{2C6E744F-E8DD-41F4-8646-1019B763653C}"/>
              </a:ext>
            </a:extLst>
          </p:cNvPr>
          <p:cNvGraphicFramePr>
            <a:graphicFrameLocks noGrp="1"/>
          </p:cNvGraphicFramePr>
          <p:nvPr>
            <p:extLst>
              <p:ext uri="{D42A27DB-BD31-4B8C-83A1-F6EECF244321}">
                <p14:modId xmlns:p14="http://schemas.microsoft.com/office/powerpoint/2010/main" val="376152261"/>
              </p:ext>
            </p:extLst>
          </p:nvPr>
        </p:nvGraphicFramePr>
        <p:xfrm>
          <a:off x="2466398" y="1265334"/>
          <a:ext cx="6198969" cy="3319717"/>
        </p:xfrm>
        <a:graphic>
          <a:graphicData uri="http://schemas.openxmlformats.org/drawingml/2006/table">
            <a:tbl>
              <a:tblPr firstRow="1" firstCol="1" bandRow="1">
                <a:tableStyleId>{1176BA0C-36CF-444F-8144-008A9575A7CD}</a:tableStyleId>
              </a:tblPr>
              <a:tblGrid>
                <a:gridCol w="1477590">
                  <a:extLst>
                    <a:ext uri="{9D8B030D-6E8A-4147-A177-3AD203B41FA5}">
                      <a16:colId xmlns:a16="http://schemas.microsoft.com/office/drawing/2014/main" val="2715383442"/>
                    </a:ext>
                  </a:extLst>
                </a:gridCol>
                <a:gridCol w="2556442">
                  <a:extLst>
                    <a:ext uri="{9D8B030D-6E8A-4147-A177-3AD203B41FA5}">
                      <a16:colId xmlns:a16="http://schemas.microsoft.com/office/drawing/2014/main" val="4150132194"/>
                    </a:ext>
                  </a:extLst>
                </a:gridCol>
                <a:gridCol w="2164937">
                  <a:extLst>
                    <a:ext uri="{9D8B030D-6E8A-4147-A177-3AD203B41FA5}">
                      <a16:colId xmlns:a16="http://schemas.microsoft.com/office/drawing/2014/main" val="828655332"/>
                    </a:ext>
                  </a:extLst>
                </a:gridCol>
              </a:tblGrid>
              <a:tr h="2699449">
                <a:tc>
                  <a:txBody>
                    <a:bodyPr/>
                    <a:lstStyle/>
                    <a:p>
                      <a:pPr algn="ctr">
                        <a:lnSpc>
                          <a:spcPct val="150000"/>
                        </a:lnSpc>
                        <a:spcBef>
                          <a:spcPts val="1200"/>
                        </a:spcBef>
                        <a:spcAft>
                          <a:spcPts val="1200"/>
                        </a:spcAft>
                      </a:pPr>
                      <a:r>
                        <a:rPr lang="en-ID" sz="1200" dirty="0">
                          <a:effectLst/>
                        </a:rPr>
                        <a:t>Metode Berbasis Kepadatan</a:t>
                      </a:r>
                      <a:endParaRPr lang="en-ID" sz="1200" dirty="0">
                        <a:effectLst/>
                        <a:latin typeface="Times New Roman" panose="02020603050405020304" pitchFamily="18" charset="0"/>
                        <a:ea typeface="Arial" panose="020B0604020202020204" pitchFamily="34" charset="0"/>
                        <a:cs typeface="Arial" panose="020B0604020202020204" pitchFamily="34" charset="0"/>
                      </a:endParaRPr>
                    </a:p>
                  </a:txBody>
                  <a:tcPr marL="65851" marR="65851" marT="0" marB="0"/>
                </a:tc>
                <a:tc>
                  <a:txBody>
                    <a:bodyPr/>
                    <a:lstStyle/>
                    <a:p>
                      <a:pPr marL="342900" lvl="0" indent="-342900">
                        <a:lnSpc>
                          <a:spcPct val="150000"/>
                        </a:lnSpc>
                        <a:spcBef>
                          <a:spcPts val="1200"/>
                        </a:spcBef>
                        <a:spcAft>
                          <a:spcPts val="1200"/>
                        </a:spcAft>
                        <a:buFont typeface="+mj-lt"/>
                        <a:buAutoNum type="arabicPeriod"/>
                      </a:pPr>
                      <a:r>
                        <a:rPr lang="en-ID" sz="1200" dirty="0">
                          <a:effectLst/>
                        </a:rPr>
                        <a:t>Dapat menentukan </a:t>
                      </a:r>
                      <a:r>
                        <a:rPr lang="en-ID" sz="1200" dirty="0" err="1">
                          <a:effectLst/>
                        </a:rPr>
                        <a:t>klaster</a:t>
                      </a:r>
                      <a:r>
                        <a:rPr lang="en-ID" sz="1200" dirty="0">
                          <a:effectLst/>
                        </a:rPr>
                        <a:t> yang bentuknya berubah-ubah</a:t>
                      </a:r>
                    </a:p>
                    <a:p>
                      <a:pPr marL="342900" lvl="0" indent="-342900">
                        <a:lnSpc>
                          <a:spcPct val="150000"/>
                        </a:lnSpc>
                        <a:spcBef>
                          <a:spcPts val="1200"/>
                        </a:spcBef>
                        <a:spcAft>
                          <a:spcPts val="1200"/>
                        </a:spcAft>
                        <a:buFont typeface="+mj-lt"/>
                        <a:buAutoNum type="arabicPeriod"/>
                      </a:pPr>
                      <a:r>
                        <a:rPr lang="en-ID" sz="1200" dirty="0" err="1">
                          <a:effectLst/>
                        </a:rPr>
                        <a:t>Klaster</a:t>
                      </a:r>
                      <a:r>
                        <a:rPr lang="en-ID" sz="1200" dirty="0">
                          <a:effectLst/>
                        </a:rPr>
                        <a:t> merupakan wilayah kepadatan objek pada suatu ruang yang dipisahkan oleh wilayah dengan kepadatan yang lebih rendah</a:t>
                      </a:r>
                    </a:p>
                    <a:p>
                      <a:pPr marL="342900" lvl="0" indent="-342900">
                        <a:lnSpc>
                          <a:spcPct val="150000"/>
                        </a:lnSpc>
                        <a:spcBef>
                          <a:spcPts val="1200"/>
                        </a:spcBef>
                        <a:spcAft>
                          <a:spcPts val="1200"/>
                        </a:spcAft>
                        <a:buFont typeface="+mj-lt"/>
                        <a:buAutoNum type="arabicPeriod"/>
                      </a:pPr>
                      <a:r>
                        <a:rPr lang="en-ID" sz="1200" dirty="0">
                          <a:effectLst/>
                        </a:rPr>
                        <a:t>Kepadatan </a:t>
                      </a:r>
                      <a:r>
                        <a:rPr lang="en-ID" sz="1200" dirty="0" err="1">
                          <a:effectLst/>
                        </a:rPr>
                        <a:t>klaster</a:t>
                      </a:r>
                      <a:r>
                        <a:rPr lang="en-ID" sz="1200" dirty="0">
                          <a:effectLst/>
                        </a:rPr>
                        <a:t>; Setiap titik harus memiliki jumlah minimal terdekat</a:t>
                      </a:r>
                      <a:endParaRPr lang="en-ID" sz="1200" dirty="0">
                        <a:effectLst/>
                        <a:latin typeface="Times New Roman" panose="02020603050405020304" pitchFamily="18" charset="0"/>
                        <a:ea typeface="Arial" panose="020B0604020202020204" pitchFamily="34" charset="0"/>
                        <a:cs typeface="Arial" panose="020B0604020202020204" pitchFamily="34" charset="0"/>
                      </a:endParaRPr>
                    </a:p>
                  </a:txBody>
                  <a:tcPr marL="65851" marR="65851" marT="0" marB="0"/>
                </a:tc>
                <a:tc>
                  <a:txBody>
                    <a:bodyPr/>
                    <a:lstStyle/>
                    <a:p>
                      <a:pPr>
                        <a:lnSpc>
                          <a:spcPct val="150000"/>
                        </a:lnSpc>
                        <a:spcBef>
                          <a:spcPts val="1200"/>
                        </a:spcBef>
                        <a:spcAft>
                          <a:spcPts val="1200"/>
                        </a:spcAft>
                      </a:pPr>
                      <a:r>
                        <a:rPr lang="en-ID" sz="1200" dirty="0">
                          <a:effectLst/>
                        </a:rPr>
                        <a:t>1. Density-Based Spatial Clustering of Application with Noise (DBSCAN)</a:t>
                      </a:r>
                    </a:p>
                    <a:p>
                      <a:pPr>
                        <a:lnSpc>
                          <a:spcPct val="150000"/>
                        </a:lnSpc>
                        <a:spcBef>
                          <a:spcPts val="1200"/>
                        </a:spcBef>
                        <a:spcAft>
                          <a:spcPts val="1200"/>
                        </a:spcAft>
                      </a:pPr>
                      <a:r>
                        <a:rPr lang="en-ID" sz="1200" dirty="0">
                          <a:effectLst/>
                        </a:rPr>
                        <a:t>2. Ordering Points to Identify the Clustering Structure (OPTICS)</a:t>
                      </a:r>
                    </a:p>
                    <a:p>
                      <a:pPr>
                        <a:lnSpc>
                          <a:spcPct val="150000"/>
                        </a:lnSpc>
                        <a:spcBef>
                          <a:spcPts val="1200"/>
                        </a:spcBef>
                        <a:spcAft>
                          <a:spcPts val="1200"/>
                        </a:spcAft>
                      </a:pPr>
                      <a:r>
                        <a:rPr lang="en-ID" sz="1200" dirty="0">
                          <a:effectLst/>
                        </a:rPr>
                        <a:t> </a:t>
                      </a:r>
                      <a:endParaRPr lang="en-ID" sz="1200" dirty="0">
                        <a:effectLst/>
                        <a:latin typeface="Times New Roman" panose="02020603050405020304" pitchFamily="18" charset="0"/>
                        <a:ea typeface="Arial" panose="020B0604020202020204" pitchFamily="34" charset="0"/>
                        <a:cs typeface="Arial" panose="020B0604020202020204" pitchFamily="34" charset="0"/>
                      </a:endParaRPr>
                    </a:p>
                  </a:txBody>
                  <a:tcPr marL="65851" marR="65851" marT="0" marB="0"/>
                </a:tc>
                <a:extLst>
                  <a:ext uri="{0D108BD9-81ED-4DB2-BD59-A6C34878D82A}">
                    <a16:rowId xmlns:a16="http://schemas.microsoft.com/office/drawing/2014/main" val="1286280574"/>
                  </a:ext>
                </a:extLst>
              </a:tr>
            </a:tbl>
          </a:graphicData>
        </a:graphic>
      </p:graphicFrame>
      <p:sp>
        <p:nvSpPr>
          <p:cNvPr id="4" name="Google Shape;3176;p34">
            <a:extLst>
              <a:ext uri="{FF2B5EF4-FFF2-40B4-BE49-F238E27FC236}">
                <a16:creationId xmlns:a16="http://schemas.microsoft.com/office/drawing/2014/main" id="{0ACEB417-36F8-48EB-AEA5-15B35BB45E98}"/>
              </a:ext>
            </a:extLst>
          </p:cNvPr>
          <p:cNvSpPr txBox="1">
            <a:spLocks/>
          </p:cNvSpPr>
          <p:nvPr/>
        </p:nvSpPr>
        <p:spPr>
          <a:xfrm>
            <a:off x="0" y="1041208"/>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err="1"/>
              <a:t>Klasterisasi</a:t>
            </a:r>
            <a:endParaRPr lang="en-ID" b="1" dirty="0"/>
          </a:p>
        </p:txBody>
      </p:sp>
      <p:sp>
        <p:nvSpPr>
          <p:cNvPr id="5" name="Google Shape;3176;p34">
            <a:extLst>
              <a:ext uri="{FF2B5EF4-FFF2-40B4-BE49-F238E27FC236}">
                <a16:creationId xmlns:a16="http://schemas.microsoft.com/office/drawing/2014/main" id="{EE5A0A79-5E7C-406B-B431-5CD33D41D323}"/>
              </a:ext>
            </a:extLst>
          </p:cNvPr>
          <p:cNvSpPr txBox="1">
            <a:spLocks/>
          </p:cNvSpPr>
          <p:nvPr/>
        </p:nvSpPr>
        <p:spPr>
          <a:xfrm>
            <a:off x="408058" y="3014926"/>
            <a:ext cx="1585049"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dirty="0" err="1"/>
              <a:t>Klasterisasi</a:t>
            </a:r>
            <a:r>
              <a:rPr lang="en-ID" sz="1200" dirty="0"/>
              <a:t> adalah proses pengelompokan kumpulan objek data ke </a:t>
            </a:r>
            <a:r>
              <a:rPr lang="en-ID" sz="1200" dirty="0" err="1"/>
              <a:t>klasster</a:t>
            </a:r>
            <a:r>
              <a:rPr lang="en-ID" sz="1200" dirty="0"/>
              <a:t> yang memiliki </a:t>
            </a:r>
            <a:r>
              <a:rPr lang="en-ID" sz="1200" dirty="0" err="1"/>
              <a:t>kemiripian</a:t>
            </a:r>
            <a:r>
              <a:rPr lang="en-ID" sz="1200" dirty="0"/>
              <a:t> dan membedakan yang tidak mirip ke dalam </a:t>
            </a:r>
            <a:r>
              <a:rPr lang="en-ID" sz="1200" dirty="0" err="1"/>
              <a:t>klaster</a:t>
            </a:r>
            <a:r>
              <a:rPr lang="en-ID" sz="1200" dirty="0"/>
              <a:t> lain. </a:t>
            </a:r>
          </a:p>
          <a:p>
            <a:pPr marL="127000" indent="0"/>
            <a:r>
              <a:rPr lang="en-ID" sz="1200" dirty="0" err="1"/>
              <a:t>klasterisasi</a:t>
            </a:r>
            <a:r>
              <a:rPr lang="en-ID" sz="1200" dirty="0"/>
              <a:t> berguna untuk penentuan kelompok data yang tidak diketahui sebelumnya (Han </a:t>
            </a:r>
            <a:r>
              <a:rPr lang="en-ID" sz="1200" i="1" dirty="0"/>
              <a:t>et al. </a:t>
            </a:r>
            <a:r>
              <a:rPr lang="en-ID" sz="1200" dirty="0"/>
              <a:t>2012).</a:t>
            </a:r>
          </a:p>
          <a:p>
            <a:pPr marL="127000" indent="0"/>
            <a:endParaRPr lang="en-ID" sz="1200" dirty="0"/>
          </a:p>
        </p:txBody>
      </p:sp>
    </p:spTree>
    <p:extLst>
      <p:ext uri="{BB962C8B-B14F-4D97-AF65-F5344CB8AC3E}">
        <p14:creationId xmlns:p14="http://schemas.microsoft.com/office/powerpoint/2010/main" val="833423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357562" y="1891175"/>
            <a:ext cx="5350669"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i="1" dirty="0"/>
              <a:t>Cosine Similarity </a:t>
            </a:r>
            <a:r>
              <a:rPr lang="en-ID" dirty="0"/>
              <a:t>adalah matriks yang digunakan untuk mengukur seberapa mirip dokumen dengan dokumen lain, terlepas dari ukurannya (</a:t>
            </a:r>
            <a:r>
              <a:rPr lang="en-ID" dirty="0" err="1"/>
              <a:t>Nurdiana</a:t>
            </a:r>
            <a:r>
              <a:rPr lang="en-ID" dirty="0"/>
              <a:t> </a:t>
            </a:r>
            <a:r>
              <a:rPr lang="en-ID" i="1" dirty="0"/>
              <a:t>et al</a:t>
            </a:r>
            <a:r>
              <a:rPr lang="en-ID" dirty="0"/>
              <a:t>., 2016)</a:t>
            </a:r>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48564" y="1891175"/>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i="1" dirty="0"/>
              <a:t>Cosine Similarity</a:t>
            </a:r>
            <a:endParaRPr lang="en-ID" b="1" i="1" dirty="0"/>
          </a:p>
        </p:txBody>
      </p:sp>
      <p:pic>
        <p:nvPicPr>
          <p:cNvPr id="3" name="Picture 2">
            <a:extLst>
              <a:ext uri="{FF2B5EF4-FFF2-40B4-BE49-F238E27FC236}">
                <a16:creationId xmlns:a16="http://schemas.microsoft.com/office/drawing/2014/main" id="{EEFA68EB-73D8-4895-AEA1-262003C77354}"/>
              </a:ext>
            </a:extLst>
          </p:cNvPr>
          <p:cNvPicPr>
            <a:picLocks noChangeAspect="1"/>
          </p:cNvPicPr>
          <p:nvPr/>
        </p:nvPicPr>
        <p:blipFill>
          <a:blip r:embed="rId3"/>
          <a:stretch>
            <a:fillRect/>
          </a:stretch>
        </p:blipFill>
        <p:spPr>
          <a:xfrm>
            <a:off x="1580830" y="2986088"/>
            <a:ext cx="5982340" cy="1150143"/>
          </a:xfrm>
          <a:prstGeom prst="rect">
            <a:avLst/>
          </a:prstGeom>
        </p:spPr>
      </p:pic>
    </p:spTree>
    <p:extLst>
      <p:ext uri="{BB962C8B-B14F-4D97-AF65-F5344CB8AC3E}">
        <p14:creationId xmlns:p14="http://schemas.microsoft.com/office/powerpoint/2010/main" val="220189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414712" y="1533987"/>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a:t>Merupakan metode </a:t>
            </a:r>
            <a:r>
              <a:rPr lang="en-ID" i="1" dirty="0"/>
              <a:t>unsupervised-learning </a:t>
            </a:r>
            <a:r>
              <a:rPr lang="en-ID" dirty="0"/>
              <a:t>yang penggunaan metodenya dapat mengelompokkan data ke dalam kelompok dengan berbagai bentuk dan dapat mengidentifikasi </a:t>
            </a:r>
            <a:r>
              <a:rPr lang="en-ID" i="1" dirty="0"/>
              <a:t>outliers</a:t>
            </a:r>
            <a:r>
              <a:rPr lang="en-ID" dirty="0"/>
              <a:t> yang dianggap sebagai </a:t>
            </a:r>
            <a:r>
              <a:rPr lang="en-ID" i="1" dirty="0"/>
              <a:t>noise </a:t>
            </a:r>
            <a:r>
              <a:rPr lang="en-ID" dirty="0"/>
              <a:t>(</a:t>
            </a:r>
            <a:r>
              <a:rPr lang="en-ID" dirty="0" err="1"/>
              <a:t>Silitonga</a:t>
            </a:r>
            <a:r>
              <a:rPr lang="en-ID" dirty="0"/>
              <a:t>, 2016)</a:t>
            </a:r>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84281" y="1533987"/>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DBSCAN</a:t>
            </a:r>
          </a:p>
          <a:p>
            <a:pPr marL="0" indent="0" algn="ctr"/>
            <a:endParaRPr lang="en-US" b="1" dirty="0"/>
          </a:p>
          <a:p>
            <a:pPr marL="0" indent="0" algn="ctr"/>
            <a:r>
              <a:rPr lang="en-ID" i="1" dirty="0"/>
              <a:t>Density-Based Spatial Clustering of Applications with Noise</a:t>
            </a:r>
            <a:endParaRPr lang="en-ID" b="1" dirty="0"/>
          </a:p>
        </p:txBody>
      </p:sp>
      <p:sp>
        <p:nvSpPr>
          <p:cNvPr id="6" name="Google Shape;3176;p34">
            <a:extLst>
              <a:ext uri="{FF2B5EF4-FFF2-40B4-BE49-F238E27FC236}">
                <a16:creationId xmlns:a16="http://schemas.microsoft.com/office/drawing/2014/main" id="{8D30AF3B-06F0-480F-9E14-350011BC711D}"/>
              </a:ext>
            </a:extLst>
          </p:cNvPr>
          <p:cNvSpPr txBox="1">
            <a:spLocks/>
          </p:cNvSpPr>
          <p:nvPr/>
        </p:nvSpPr>
        <p:spPr>
          <a:xfrm>
            <a:off x="684281" y="3358024"/>
            <a:ext cx="79953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dirty="0"/>
              <a:t>Secara umum komputasi dari </a:t>
            </a:r>
            <a:r>
              <a:rPr lang="en-ID" sz="1400" dirty="0" err="1"/>
              <a:t>algoritma</a:t>
            </a:r>
            <a:r>
              <a:rPr lang="en-ID" sz="1400" dirty="0"/>
              <a:t> DBSCAN adalah sebagai berikut (Devi et al., 2015):</a:t>
            </a:r>
          </a:p>
          <a:p>
            <a:pPr marL="412750" lvl="0" indent="-285750">
              <a:buFont typeface="Wingdings" panose="05000000000000000000" pitchFamily="2" charset="2"/>
              <a:buChar char="v"/>
            </a:pPr>
            <a:r>
              <a:rPr lang="en-ID" sz="1400" dirty="0" err="1"/>
              <a:t>Inisialisasi</a:t>
            </a:r>
            <a:r>
              <a:rPr lang="en-ID" sz="1400" dirty="0"/>
              <a:t> parameter </a:t>
            </a:r>
            <a:r>
              <a:rPr lang="en-ID" sz="1400" i="1" dirty="0" err="1"/>
              <a:t>minPts</a:t>
            </a:r>
            <a:r>
              <a:rPr lang="en-ID" sz="1400" dirty="0"/>
              <a:t> dan </a:t>
            </a:r>
            <a:r>
              <a:rPr lang="en-ID" sz="1400" i="1" dirty="0"/>
              <a:t>ε.</a:t>
            </a:r>
            <a:endParaRPr lang="en-ID" sz="1400" dirty="0"/>
          </a:p>
          <a:p>
            <a:pPr marL="412750" lvl="0" indent="-285750">
              <a:buFont typeface="Wingdings" panose="05000000000000000000" pitchFamily="2" charset="2"/>
              <a:buChar char="v"/>
            </a:pPr>
            <a:r>
              <a:rPr lang="en-ID" sz="1400" dirty="0"/>
              <a:t>Tentukan titik awal atau </a:t>
            </a:r>
            <a:r>
              <a:rPr lang="en-ID" sz="1400" i="1" dirty="0"/>
              <a:t>p </a:t>
            </a:r>
            <a:r>
              <a:rPr lang="en-ID" sz="1400" dirty="0"/>
              <a:t>secara acak.</a:t>
            </a:r>
          </a:p>
          <a:p>
            <a:pPr marL="412750" lvl="0" indent="-285750">
              <a:buFont typeface="Wingdings" panose="05000000000000000000" pitchFamily="2" charset="2"/>
              <a:buChar char="v"/>
            </a:pPr>
            <a:r>
              <a:rPr lang="en-ID" sz="1400" dirty="0"/>
              <a:t>Hitung ε atau semua jarak titik pada </a:t>
            </a:r>
            <a:r>
              <a:rPr lang="en-ID" sz="1400" i="1" dirty="0"/>
              <a:t>density reachable</a:t>
            </a:r>
            <a:r>
              <a:rPr lang="en-ID" sz="1400" dirty="0"/>
              <a:t> terhadap p dengan menggunakan </a:t>
            </a:r>
            <a:r>
              <a:rPr lang="en-ID" sz="1400" i="1" dirty="0"/>
              <a:t>cosine similarity</a:t>
            </a:r>
            <a:r>
              <a:rPr lang="en-ID" sz="1400" dirty="0"/>
              <a:t>. </a:t>
            </a:r>
          </a:p>
          <a:p>
            <a:pPr marL="412750" lvl="0" indent="-285750">
              <a:buFont typeface="Wingdings" panose="05000000000000000000" pitchFamily="2" charset="2"/>
              <a:buChar char="v"/>
            </a:pPr>
            <a:r>
              <a:rPr lang="en-ID" sz="1400" dirty="0"/>
              <a:t>Jika titik yang memenuhi ε lebih dari </a:t>
            </a:r>
            <a:r>
              <a:rPr lang="en-ID" sz="1400" i="1" dirty="0" err="1"/>
              <a:t>minPts</a:t>
            </a:r>
            <a:r>
              <a:rPr lang="en-ID" sz="1400" i="1" dirty="0"/>
              <a:t> </a:t>
            </a:r>
            <a:r>
              <a:rPr lang="en-ID" sz="1400" dirty="0"/>
              <a:t>maka titik p adalah </a:t>
            </a:r>
            <a:r>
              <a:rPr lang="en-ID" sz="1400" i="1" dirty="0"/>
              <a:t>core object </a:t>
            </a:r>
            <a:r>
              <a:rPr lang="en-ID" sz="1400" dirty="0"/>
              <a:t>dan </a:t>
            </a:r>
            <a:r>
              <a:rPr lang="en-ID" sz="1400" dirty="0" err="1"/>
              <a:t>klaster</a:t>
            </a:r>
            <a:r>
              <a:rPr lang="en-ID" sz="1400" dirty="0"/>
              <a:t> terbentuk.</a:t>
            </a:r>
          </a:p>
          <a:p>
            <a:pPr marL="412750" lvl="0" indent="-285750">
              <a:buFont typeface="Wingdings" panose="05000000000000000000" pitchFamily="2" charset="2"/>
              <a:buChar char="v"/>
            </a:pPr>
            <a:r>
              <a:rPr lang="en-ID" sz="1400" dirty="0"/>
              <a:t>Ulangi langkah secara iteratif hingga dilakukan proses pada semua titik. </a:t>
            </a:r>
          </a:p>
        </p:txBody>
      </p:sp>
    </p:spTree>
    <p:extLst>
      <p:ext uri="{BB962C8B-B14F-4D97-AF65-F5344CB8AC3E}">
        <p14:creationId xmlns:p14="http://schemas.microsoft.com/office/powerpoint/2010/main" val="3338475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414712" y="1533987"/>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dirty="0"/>
              <a:t>Merupakan algoritme yang mendeteksi </a:t>
            </a:r>
            <a:r>
              <a:rPr lang="en-ID" sz="1400" dirty="0" err="1"/>
              <a:t>klaster</a:t>
            </a:r>
            <a:r>
              <a:rPr lang="en-ID" sz="1400" dirty="0"/>
              <a:t> yang bermakna dalam data dengan kepadatan yang bervariasi dengan menghasilkan urutan titik-titik yang linier, sehingga titik-titik yang terdekat secara spasial menjadi tetangga dalam urutan tersebut (</a:t>
            </a:r>
            <a:r>
              <a:rPr lang="en-ID" sz="1400" dirty="0" err="1"/>
              <a:t>Patwary</a:t>
            </a:r>
            <a:r>
              <a:rPr lang="en-ID" sz="1400" dirty="0"/>
              <a:t>, 2013). </a:t>
            </a:r>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84281" y="1533987"/>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OPTICS</a:t>
            </a:r>
          </a:p>
          <a:p>
            <a:pPr marL="0" indent="0" algn="ctr"/>
            <a:endParaRPr lang="en-US" b="1" dirty="0"/>
          </a:p>
          <a:p>
            <a:pPr marL="0" indent="0" algn="ctr"/>
            <a:r>
              <a:rPr lang="en-ID" i="1" dirty="0"/>
              <a:t>Ordering Points to Identify the Clustering Structure</a:t>
            </a:r>
            <a:endParaRPr lang="en-ID" b="1" dirty="0"/>
          </a:p>
        </p:txBody>
      </p:sp>
      <p:sp>
        <p:nvSpPr>
          <p:cNvPr id="6" name="Google Shape;3176;p34">
            <a:extLst>
              <a:ext uri="{FF2B5EF4-FFF2-40B4-BE49-F238E27FC236}">
                <a16:creationId xmlns:a16="http://schemas.microsoft.com/office/drawing/2014/main" id="{8D30AF3B-06F0-480F-9E14-350011BC711D}"/>
              </a:ext>
            </a:extLst>
          </p:cNvPr>
          <p:cNvSpPr txBox="1">
            <a:spLocks/>
          </p:cNvSpPr>
          <p:nvPr/>
        </p:nvSpPr>
        <p:spPr>
          <a:xfrm>
            <a:off x="684281" y="3358024"/>
            <a:ext cx="79953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dirty="0"/>
              <a:t>Berikut langkah-langkah penggunaan </a:t>
            </a:r>
            <a:r>
              <a:rPr lang="en-ID" sz="1400" dirty="0" err="1"/>
              <a:t>algoritma</a:t>
            </a:r>
            <a:r>
              <a:rPr lang="en-ID" sz="1400" dirty="0"/>
              <a:t> OPTICS (</a:t>
            </a:r>
            <a:r>
              <a:rPr lang="en-ID" sz="1400" dirty="0" err="1"/>
              <a:t>Prabahari</a:t>
            </a:r>
            <a:r>
              <a:rPr lang="en-ID" sz="1400" dirty="0"/>
              <a:t>, 2014): </a:t>
            </a:r>
          </a:p>
          <a:p>
            <a:pPr marL="127000" indent="0"/>
            <a:endParaRPr lang="en-ID" sz="1400" dirty="0"/>
          </a:p>
          <a:p>
            <a:pPr lvl="0">
              <a:buFont typeface="Wingdings" panose="05000000000000000000" pitchFamily="2" charset="2"/>
              <a:buChar char="v"/>
            </a:pPr>
            <a:r>
              <a:rPr lang="en-ID" sz="1400" dirty="0"/>
              <a:t>Temukan jarak inti dari suatu objek. </a:t>
            </a:r>
            <a:r>
              <a:rPr lang="en-ID" sz="1400" i="1" dirty="0"/>
              <a:t>p</a:t>
            </a:r>
            <a:r>
              <a:rPr lang="en-ID" sz="1400" dirty="0"/>
              <a:t> adalah nilai eps/ε terkecil sehingga menjadikannya sebagai </a:t>
            </a:r>
            <a:r>
              <a:rPr lang="en-ID" sz="1400" i="1" dirty="0"/>
              <a:t>core object</a:t>
            </a:r>
            <a:r>
              <a:rPr lang="en-ID" sz="1400" dirty="0"/>
              <a:t>. Jika </a:t>
            </a:r>
            <a:r>
              <a:rPr lang="en-ID" sz="1400" i="1" dirty="0"/>
              <a:t>p </a:t>
            </a:r>
            <a:r>
              <a:rPr lang="en-ID" sz="1400" dirty="0"/>
              <a:t>bukan </a:t>
            </a:r>
            <a:r>
              <a:rPr lang="en-ID" sz="1400" i="1" dirty="0"/>
              <a:t>core object</a:t>
            </a:r>
            <a:r>
              <a:rPr lang="en-ID" sz="1400" dirty="0"/>
              <a:t>, jarak inti </a:t>
            </a:r>
            <a:r>
              <a:rPr lang="en-ID" sz="1400" i="1" dirty="0"/>
              <a:t>p </a:t>
            </a:r>
            <a:r>
              <a:rPr lang="en-ID" sz="1400" dirty="0"/>
              <a:t>tidak terdefinisi.</a:t>
            </a:r>
          </a:p>
          <a:p>
            <a:pPr lvl="0">
              <a:buFont typeface="Wingdings" panose="05000000000000000000" pitchFamily="2" charset="2"/>
              <a:buChar char="v"/>
            </a:pPr>
            <a:endParaRPr lang="en-ID" sz="1400" dirty="0"/>
          </a:p>
          <a:p>
            <a:pPr lvl="0">
              <a:buFont typeface="Wingdings" panose="05000000000000000000" pitchFamily="2" charset="2"/>
              <a:buChar char="v"/>
            </a:pPr>
            <a:r>
              <a:rPr lang="en-ID" sz="1400" dirty="0"/>
              <a:t>Jarak jangkauan objek </a:t>
            </a:r>
            <a:r>
              <a:rPr lang="en-ID" sz="1400" i="1" dirty="0"/>
              <a:t>q </a:t>
            </a:r>
            <a:r>
              <a:rPr lang="en-ID" sz="1400" dirty="0"/>
              <a:t>dengan objek lain</a:t>
            </a:r>
            <a:r>
              <a:rPr lang="en-US" sz="1400" i="1" dirty="0"/>
              <a:t> p </a:t>
            </a:r>
            <a:r>
              <a:rPr lang="en-US" sz="1400" dirty="0"/>
              <a:t>adalah nilai yang lebih besar dari </a:t>
            </a:r>
            <a:r>
              <a:rPr lang="en-US" sz="1400" i="1" dirty="0"/>
              <a:t>core object</a:t>
            </a:r>
            <a:r>
              <a:rPr lang="en-US" sz="1400" dirty="0"/>
              <a:t> </a:t>
            </a:r>
            <a:r>
              <a:rPr lang="en-US" sz="1400" i="1" dirty="0"/>
              <a:t>p</a:t>
            </a:r>
            <a:r>
              <a:rPr lang="en-US" sz="1400" dirty="0"/>
              <a:t> dan jarak Euclidean antara </a:t>
            </a:r>
            <a:r>
              <a:rPr lang="en-US" sz="1400" i="1" dirty="0"/>
              <a:t>p </a:t>
            </a:r>
            <a:r>
              <a:rPr lang="en-US" sz="1400" dirty="0"/>
              <a:t>dan </a:t>
            </a:r>
            <a:r>
              <a:rPr lang="en-US" sz="1400" i="1" dirty="0"/>
              <a:t>q</a:t>
            </a:r>
            <a:r>
              <a:rPr lang="en-US" sz="1400" dirty="0"/>
              <a:t>. Jika </a:t>
            </a:r>
            <a:r>
              <a:rPr lang="en-US" sz="1400" i="1" dirty="0"/>
              <a:t>p</a:t>
            </a:r>
            <a:r>
              <a:rPr lang="en-US" sz="1400" dirty="0"/>
              <a:t> bukan </a:t>
            </a:r>
            <a:r>
              <a:rPr lang="en-US" sz="1400" i="1" dirty="0"/>
              <a:t>core object</a:t>
            </a:r>
            <a:r>
              <a:rPr lang="en-US" sz="1400" dirty="0"/>
              <a:t>, maka jarak jangkauan antara </a:t>
            </a:r>
            <a:r>
              <a:rPr lang="en-US" sz="1400" i="1" dirty="0"/>
              <a:t>p </a:t>
            </a:r>
            <a:r>
              <a:rPr lang="en-US" sz="1400" dirty="0"/>
              <a:t>dan </a:t>
            </a:r>
            <a:r>
              <a:rPr lang="en-US" sz="1400" i="1" dirty="0"/>
              <a:t>q</a:t>
            </a:r>
            <a:r>
              <a:rPr lang="en-US" sz="1400" dirty="0"/>
              <a:t> tidak terdefinisi.</a:t>
            </a:r>
            <a:endParaRPr lang="en-ID" sz="1400" dirty="0"/>
          </a:p>
        </p:txBody>
      </p:sp>
    </p:spTree>
    <p:extLst>
      <p:ext uri="{BB962C8B-B14F-4D97-AF65-F5344CB8AC3E}">
        <p14:creationId xmlns:p14="http://schemas.microsoft.com/office/powerpoint/2010/main" val="420698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pic>
        <p:nvPicPr>
          <p:cNvPr id="6" name="Picture 5">
            <a:extLst>
              <a:ext uri="{FF2B5EF4-FFF2-40B4-BE49-F238E27FC236}">
                <a16:creationId xmlns:a16="http://schemas.microsoft.com/office/drawing/2014/main" id="{200DA45B-0CB4-4715-9A84-3FBCBFD0BE41}"/>
              </a:ext>
            </a:extLst>
          </p:cNvPr>
          <p:cNvPicPr>
            <a:picLocks noChangeAspect="1"/>
          </p:cNvPicPr>
          <p:nvPr/>
        </p:nvPicPr>
        <p:blipFill>
          <a:blip r:embed="rId3"/>
          <a:stretch>
            <a:fillRect/>
          </a:stretch>
        </p:blipFill>
        <p:spPr>
          <a:xfrm>
            <a:off x="1446638" y="1044811"/>
            <a:ext cx="6250723" cy="3220331"/>
          </a:xfrm>
          <a:prstGeom prst="rect">
            <a:avLst/>
          </a:prstGeom>
        </p:spPr>
      </p:pic>
      <p:sp>
        <p:nvSpPr>
          <p:cNvPr id="7" name="Google Shape;3176;p34">
            <a:extLst>
              <a:ext uri="{FF2B5EF4-FFF2-40B4-BE49-F238E27FC236}">
                <a16:creationId xmlns:a16="http://schemas.microsoft.com/office/drawing/2014/main" id="{C9B1120B-2C09-448F-95F8-E827EAA29BD7}"/>
              </a:ext>
            </a:extLst>
          </p:cNvPr>
          <p:cNvSpPr txBox="1">
            <a:spLocks/>
          </p:cNvSpPr>
          <p:nvPr/>
        </p:nvSpPr>
        <p:spPr>
          <a:xfrm>
            <a:off x="5397530" y="4318728"/>
            <a:ext cx="2757729"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dirty="0"/>
              <a:t>(Putri </a:t>
            </a:r>
            <a:r>
              <a:rPr lang="en-US" i="1" dirty="0"/>
              <a:t>et al</a:t>
            </a:r>
            <a:r>
              <a:rPr lang="en-US" dirty="0"/>
              <a:t>., 2021)</a:t>
            </a:r>
            <a:endParaRPr lang="en-ID" sz="1400" dirty="0"/>
          </a:p>
        </p:txBody>
      </p:sp>
    </p:spTree>
    <p:extLst>
      <p:ext uri="{BB962C8B-B14F-4D97-AF65-F5344CB8AC3E}">
        <p14:creationId xmlns:p14="http://schemas.microsoft.com/office/powerpoint/2010/main" val="1898852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414712" y="1533987"/>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a:t>Analisa metode validitas ini dilakukan dengan melihat besar nilai s. Hasil perhitungan nilai indeks validitas silhouette dapat bervariasi antara -1 hingga 1 (Budiman </a:t>
            </a:r>
            <a:r>
              <a:rPr lang="en-ID" i="1" dirty="0"/>
              <a:t>et al</a:t>
            </a:r>
            <a:r>
              <a:rPr lang="en-ID" dirty="0"/>
              <a:t>., 2016). </a:t>
            </a:r>
            <a:endParaRPr lang="en-ID" sz="1400" dirty="0"/>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464821" y="1533987"/>
            <a:ext cx="2385534"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UJI VALIDASI</a:t>
            </a:r>
          </a:p>
          <a:p>
            <a:pPr marL="0" indent="0" algn="ctr"/>
            <a:endParaRPr lang="en-US" sz="1800" b="1" i="1" dirty="0"/>
          </a:p>
          <a:p>
            <a:pPr marL="0" indent="0" algn="ctr"/>
            <a:r>
              <a:rPr lang="en-US" i="1" dirty="0"/>
              <a:t>Coefficient Silhouette</a:t>
            </a:r>
            <a:endParaRPr lang="en-ID" sz="1400" i="1" dirty="0"/>
          </a:p>
        </p:txBody>
      </p:sp>
      <p:pic>
        <p:nvPicPr>
          <p:cNvPr id="2" name="Picture 1">
            <a:extLst>
              <a:ext uri="{FF2B5EF4-FFF2-40B4-BE49-F238E27FC236}">
                <a16:creationId xmlns:a16="http://schemas.microsoft.com/office/drawing/2014/main" id="{38D8B410-9DFF-4D5C-986E-210C0D58B194}"/>
              </a:ext>
            </a:extLst>
          </p:cNvPr>
          <p:cNvPicPr>
            <a:picLocks noChangeAspect="1"/>
          </p:cNvPicPr>
          <p:nvPr/>
        </p:nvPicPr>
        <p:blipFill>
          <a:blip r:embed="rId3"/>
          <a:stretch>
            <a:fillRect/>
          </a:stretch>
        </p:blipFill>
        <p:spPr>
          <a:xfrm>
            <a:off x="568213" y="2645697"/>
            <a:ext cx="2995182" cy="461943"/>
          </a:xfrm>
          <a:prstGeom prst="rect">
            <a:avLst/>
          </a:prstGeom>
        </p:spPr>
      </p:pic>
      <p:sp>
        <p:nvSpPr>
          <p:cNvPr id="7" name="Google Shape;3176;p34">
            <a:extLst>
              <a:ext uri="{FF2B5EF4-FFF2-40B4-BE49-F238E27FC236}">
                <a16:creationId xmlns:a16="http://schemas.microsoft.com/office/drawing/2014/main" id="{F66EC103-5184-418B-9F58-9BBD78CDF689}"/>
              </a:ext>
            </a:extLst>
          </p:cNvPr>
          <p:cNvSpPr txBox="1">
            <a:spLocks/>
          </p:cNvSpPr>
          <p:nvPr/>
        </p:nvSpPr>
        <p:spPr>
          <a:xfrm>
            <a:off x="3715795" y="2590318"/>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dirty="0"/>
              <a:t>Setiap objek </a:t>
            </a:r>
            <a:r>
              <a:rPr lang="en-ID" sz="1200" b="1" i="1" dirty="0"/>
              <a:t>o </a:t>
            </a:r>
            <a:r>
              <a:rPr lang="en-ID" sz="1200" b="1" dirty="0">
                <a:sym typeface="Symbol" panose="05050102010706020507" pitchFamily="18" charset="2"/>
              </a:rPr>
              <a:t></a:t>
            </a:r>
            <a:r>
              <a:rPr lang="en-ID" sz="1200" b="1" dirty="0"/>
              <a:t> </a:t>
            </a:r>
            <a:r>
              <a:rPr lang="en-ID" sz="1200" dirty="0"/>
              <a:t>dataset, perhitungan dilakukan </a:t>
            </a:r>
            <a:r>
              <a:rPr lang="en-ID" sz="1200" i="1" dirty="0"/>
              <a:t>a</a:t>
            </a:r>
            <a:r>
              <a:rPr lang="en-ID" sz="1200" dirty="0"/>
              <a:t>(</a:t>
            </a:r>
            <a:r>
              <a:rPr lang="en-ID" sz="1200" b="1" i="1" dirty="0"/>
              <a:t>o</a:t>
            </a:r>
            <a:r>
              <a:rPr lang="en-ID" sz="1200" dirty="0"/>
              <a:t>)</a:t>
            </a:r>
            <a:r>
              <a:rPr lang="en-ID" sz="1200" i="1" dirty="0"/>
              <a:t> </a:t>
            </a:r>
            <a:r>
              <a:rPr lang="en-ID" sz="1200" dirty="0"/>
              <a:t>untuk mencari jarak rata-rata antara </a:t>
            </a:r>
            <a:r>
              <a:rPr lang="en-ID" sz="1200" b="1" i="1" dirty="0"/>
              <a:t>o</a:t>
            </a:r>
            <a:r>
              <a:rPr lang="en-ID" sz="1200" dirty="0"/>
              <a:t> dan semua objek lain pada </a:t>
            </a:r>
            <a:r>
              <a:rPr lang="en-ID" sz="1200" dirty="0" err="1"/>
              <a:t>klaster</a:t>
            </a:r>
            <a:r>
              <a:rPr lang="en-ID" sz="1200" dirty="0"/>
              <a:t> yang sama.</a:t>
            </a:r>
          </a:p>
        </p:txBody>
      </p:sp>
      <p:pic>
        <p:nvPicPr>
          <p:cNvPr id="3" name="Picture 2">
            <a:extLst>
              <a:ext uri="{FF2B5EF4-FFF2-40B4-BE49-F238E27FC236}">
                <a16:creationId xmlns:a16="http://schemas.microsoft.com/office/drawing/2014/main" id="{B5BBBCEE-3F10-4F5F-9712-4ACEA1CA816F}"/>
              </a:ext>
            </a:extLst>
          </p:cNvPr>
          <p:cNvPicPr>
            <a:picLocks noChangeAspect="1"/>
          </p:cNvPicPr>
          <p:nvPr/>
        </p:nvPicPr>
        <p:blipFill>
          <a:blip r:embed="rId4"/>
          <a:stretch>
            <a:fillRect/>
          </a:stretch>
        </p:blipFill>
        <p:spPr>
          <a:xfrm>
            <a:off x="594993" y="3356209"/>
            <a:ext cx="2941621" cy="404950"/>
          </a:xfrm>
          <a:prstGeom prst="rect">
            <a:avLst/>
          </a:prstGeom>
        </p:spPr>
      </p:pic>
      <p:sp>
        <p:nvSpPr>
          <p:cNvPr id="10" name="Google Shape;3176;p34">
            <a:extLst>
              <a:ext uri="{FF2B5EF4-FFF2-40B4-BE49-F238E27FC236}">
                <a16:creationId xmlns:a16="http://schemas.microsoft.com/office/drawing/2014/main" id="{3E86D2C1-FA25-4F44-B178-BA3547A4D83D}"/>
              </a:ext>
            </a:extLst>
          </p:cNvPr>
          <p:cNvSpPr txBox="1">
            <a:spLocks/>
          </p:cNvSpPr>
          <p:nvPr/>
        </p:nvSpPr>
        <p:spPr>
          <a:xfrm>
            <a:off x="3778985" y="3272334"/>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i="1" dirty="0"/>
              <a:t>b</a:t>
            </a:r>
            <a:r>
              <a:rPr lang="en-ID" sz="1200" dirty="0"/>
              <a:t>(</a:t>
            </a:r>
            <a:r>
              <a:rPr lang="en-ID" sz="1200" b="1" i="1" dirty="0"/>
              <a:t>o</a:t>
            </a:r>
            <a:r>
              <a:rPr lang="en-ID" sz="1200" dirty="0"/>
              <a:t>) adalah jarak rata-rata terkecil dari </a:t>
            </a:r>
            <a:r>
              <a:rPr lang="en-ID" sz="1200" b="1" i="1" dirty="0"/>
              <a:t>o</a:t>
            </a:r>
            <a:r>
              <a:rPr lang="en-ID" sz="1200" dirty="0"/>
              <a:t> terhadap semua objek lain pada </a:t>
            </a:r>
            <a:r>
              <a:rPr lang="en-ID" sz="1200" dirty="0" err="1"/>
              <a:t>klaster</a:t>
            </a:r>
            <a:r>
              <a:rPr lang="en-ID" sz="1200" dirty="0"/>
              <a:t> yang lain.</a:t>
            </a:r>
          </a:p>
        </p:txBody>
      </p:sp>
      <p:pic>
        <p:nvPicPr>
          <p:cNvPr id="4" name="Picture 3">
            <a:extLst>
              <a:ext uri="{FF2B5EF4-FFF2-40B4-BE49-F238E27FC236}">
                <a16:creationId xmlns:a16="http://schemas.microsoft.com/office/drawing/2014/main" id="{8157F387-A174-4CA7-8AF1-CC8E25BAD062}"/>
              </a:ext>
            </a:extLst>
          </p:cNvPr>
          <p:cNvPicPr>
            <a:picLocks noChangeAspect="1"/>
          </p:cNvPicPr>
          <p:nvPr/>
        </p:nvPicPr>
        <p:blipFill>
          <a:blip r:embed="rId5"/>
          <a:stretch>
            <a:fillRect/>
          </a:stretch>
        </p:blipFill>
        <p:spPr>
          <a:xfrm>
            <a:off x="1097509" y="4201102"/>
            <a:ext cx="1752845" cy="485843"/>
          </a:xfrm>
          <a:prstGeom prst="rect">
            <a:avLst/>
          </a:prstGeom>
        </p:spPr>
      </p:pic>
      <p:sp>
        <p:nvSpPr>
          <p:cNvPr id="13" name="Google Shape;3176;p34">
            <a:extLst>
              <a:ext uri="{FF2B5EF4-FFF2-40B4-BE49-F238E27FC236}">
                <a16:creationId xmlns:a16="http://schemas.microsoft.com/office/drawing/2014/main" id="{9FA671B4-91A1-40AF-B730-6A8A4C7EFCEA}"/>
              </a:ext>
            </a:extLst>
          </p:cNvPr>
          <p:cNvSpPr txBox="1">
            <a:spLocks/>
          </p:cNvSpPr>
          <p:nvPr/>
        </p:nvSpPr>
        <p:spPr>
          <a:xfrm>
            <a:off x="3778984" y="4151659"/>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i="1" dirty="0"/>
              <a:t>s</a:t>
            </a:r>
            <a:r>
              <a:rPr lang="en-ID" sz="1400" dirty="0"/>
              <a:t>(</a:t>
            </a:r>
            <a:r>
              <a:rPr lang="en-ID" sz="1400" b="1" i="1" dirty="0"/>
              <a:t>o</a:t>
            </a:r>
            <a:r>
              <a:rPr lang="en-ID" sz="1400" dirty="0"/>
              <a:t>) merupakan koefisien silhouette. </a:t>
            </a:r>
            <a:endParaRPr lang="en-ID" sz="1100" dirty="0"/>
          </a:p>
        </p:txBody>
      </p:sp>
    </p:spTree>
    <p:extLst>
      <p:ext uri="{BB962C8B-B14F-4D97-AF65-F5344CB8AC3E}">
        <p14:creationId xmlns:p14="http://schemas.microsoft.com/office/powerpoint/2010/main" val="1987752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371169" y="2571750"/>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dirty="0" err="1"/>
              <a:t>Geovisualisasi</a:t>
            </a:r>
            <a:r>
              <a:rPr lang="en-ID" dirty="0"/>
              <a:t> adalah proses analisis data </a:t>
            </a:r>
            <a:r>
              <a:rPr lang="en-ID" dirty="0" err="1"/>
              <a:t>geospasial</a:t>
            </a:r>
            <a:r>
              <a:rPr lang="en-ID" dirty="0"/>
              <a:t> di mana visualisasi dilakukan melalui suatu alat dengan konvergensi informasi, kartografi, dan metode geografi (</a:t>
            </a:r>
            <a:r>
              <a:rPr lang="en-ID" dirty="0" err="1"/>
              <a:t>Yasobant</a:t>
            </a:r>
            <a:r>
              <a:rPr lang="en-ID" dirty="0"/>
              <a:t> </a:t>
            </a:r>
            <a:r>
              <a:rPr lang="en-ID" i="1" dirty="0"/>
              <a:t>et al., </a:t>
            </a:r>
            <a:r>
              <a:rPr lang="en-ID" dirty="0"/>
              <a:t>2015). </a:t>
            </a:r>
            <a:endParaRPr lang="en-ID" sz="1400" dirty="0"/>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40738" y="2571750"/>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GEOVISUALISASI</a:t>
            </a:r>
            <a:endParaRPr lang="en-ID" b="1" dirty="0"/>
          </a:p>
        </p:txBody>
      </p:sp>
    </p:spTree>
    <p:extLst>
      <p:ext uri="{BB962C8B-B14F-4D97-AF65-F5344CB8AC3E}">
        <p14:creationId xmlns:p14="http://schemas.microsoft.com/office/powerpoint/2010/main" val="286433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4184700" y="2153438"/>
            <a:ext cx="4239300"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dirty="0"/>
              <a:t>PENDAHULUAN</a:t>
            </a:r>
            <a:endParaRPr dirty="0"/>
          </a:p>
        </p:txBody>
      </p:sp>
      <p:sp>
        <p:nvSpPr>
          <p:cNvPr id="3183" name="Google Shape;3183;p35"/>
          <p:cNvSpPr txBox="1">
            <a:spLocks noGrp="1"/>
          </p:cNvSpPr>
          <p:nvPr>
            <p:ph type="subTitle" idx="1"/>
          </p:nvPr>
        </p:nvSpPr>
        <p:spPr>
          <a:xfrm>
            <a:off x="4943475" y="3289850"/>
            <a:ext cx="3480625" cy="52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dirty="0"/>
              <a:t>Latar Belakang – Batasan Penelitian</a:t>
            </a: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01.</a:t>
            </a:r>
            <a:endParaRPr/>
          </a:p>
        </p:txBody>
      </p:sp>
      <p:pic>
        <p:nvPicPr>
          <p:cNvPr id="5" name="Picture 4">
            <a:extLst>
              <a:ext uri="{FF2B5EF4-FFF2-40B4-BE49-F238E27FC236}">
                <a16:creationId xmlns:a16="http://schemas.microsoft.com/office/drawing/2014/main" id="{D4F0146B-91E3-4D51-9FBC-D59E7E795898}"/>
              </a:ext>
            </a:extLst>
          </p:cNvPr>
          <p:cNvPicPr>
            <a:picLocks noChangeAspect="1"/>
          </p:cNvPicPr>
          <p:nvPr/>
        </p:nvPicPr>
        <p:blipFill>
          <a:blip r:embed="rId3"/>
          <a:stretch>
            <a:fillRect/>
          </a:stretch>
        </p:blipFill>
        <p:spPr>
          <a:xfrm>
            <a:off x="199187" y="138907"/>
            <a:ext cx="596001" cy="596001"/>
          </a:xfrm>
          <a:prstGeom prst="rect">
            <a:avLst/>
          </a:prstGeom>
        </p:spPr>
      </p:pic>
    </p:spTree>
    <p:extLst>
      <p:ext uri="{BB962C8B-B14F-4D97-AF65-F5344CB8AC3E}">
        <p14:creationId xmlns:p14="http://schemas.microsoft.com/office/powerpoint/2010/main" val="3914583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720000" y="2965116"/>
            <a:ext cx="3409950" cy="572700"/>
          </a:xfrm>
          <a:prstGeom prst="rect">
            <a:avLst/>
          </a:prstGeom>
        </p:spPr>
        <p:txBody>
          <a:bodyPr spcFirstLastPara="1" wrap="square" lIns="0" tIns="0" rIns="0" bIns="0" anchor="ctr" anchorCtr="0">
            <a:noAutofit/>
          </a:bodyPr>
          <a:lstStyle/>
          <a:p>
            <a:pPr marL="0" lvl="0" indent="0"/>
            <a:r>
              <a:rPr lang="en-ID" dirty="0"/>
              <a:t>Merupakan alat bantu dalam pembuatan sistem aplikasi dengan cara membuat desain terlebih dahulu terhadap sistem yang akan dibangun (</a:t>
            </a:r>
            <a:r>
              <a:rPr lang="en-ID" dirty="0" err="1"/>
              <a:t>Azwanti</a:t>
            </a:r>
            <a:r>
              <a:rPr lang="en-ID" dirty="0"/>
              <a:t>, 2017)</a:t>
            </a:r>
            <a:endParaRPr sz="14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825195" y="1538747"/>
            <a:ext cx="311490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800" b="1" dirty="0"/>
              <a:t>UML</a:t>
            </a:r>
          </a:p>
          <a:p>
            <a:pPr marL="0" indent="0" algn="ctr"/>
            <a:endParaRPr lang="en-ID" b="1" dirty="0"/>
          </a:p>
          <a:p>
            <a:pPr marL="0" indent="0" algn="ctr"/>
            <a:r>
              <a:rPr lang="en-ID" i="1" dirty="0"/>
              <a:t>Unified Modelling Language</a:t>
            </a:r>
            <a:endParaRPr lang="en-ID" b="1" dirty="0"/>
          </a:p>
        </p:txBody>
      </p:sp>
      <p:sp>
        <p:nvSpPr>
          <p:cNvPr id="12" name="Google Shape;3808;p46">
            <a:extLst>
              <a:ext uri="{FF2B5EF4-FFF2-40B4-BE49-F238E27FC236}">
                <a16:creationId xmlns:a16="http://schemas.microsoft.com/office/drawing/2014/main" id="{3FC56C01-4982-4A6E-B389-4F2F823024F7}"/>
              </a:ext>
            </a:extLst>
          </p:cNvPr>
          <p:cNvSpPr/>
          <p:nvPr/>
        </p:nvSpPr>
        <p:spPr>
          <a:xfrm>
            <a:off x="5263383" y="1183248"/>
            <a:ext cx="3382520" cy="1388502"/>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i="1" dirty="0">
                <a:latin typeface="Fira Sans Light" panose="020B0604020202020204" charset="0"/>
              </a:rPr>
              <a:t>Use Case Diagram</a:t>
            </a:r>
            <a:endParaRPr sz="1200" b="1" i="1" dirty="0">
              <a:latin typeface="Fira Sans Light" panose="020B0604020202020204" charset="0"/>
            </a:endParaRPr>
          </a:p>
        </p:txBody>
      </p:sp>
      <p:sp>
        <p:nvSpPr>
          <p:cNvPr id="14" name="Google Shape;3808;p46">
            <a:extLst>
              <a:ext uri="{FF2B5EF4-FFF2-40B4-BE49-F238E27FC236}">
                <a16:creationId xmlns:a16="http://schemas.microsoft.com/office/drawing/2014/main" id="{2A14B4DA-C22A-4E23-BED6-CF4971A63615}"/>
              </a:ext>
            </a:extLst>
          </p:cNvPr>
          <p:cNvSpPr/>
          <p:nvPr/>
        </p:nvSpPr>
        <p:spPr>
          <a:xfrm>
            <a:off x="5263382" y="3023273"/>
            <a:ext cx="3382517" cy="1388502"/>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i="1" dirty="0">
                <a:latin typeface="Fira Sans Light" panose="020B0604020202020204" charset="0"/>
              </a:rPr>
              <a:t>Activity Diagram</a:t>
            </a:r>
            <a:endParaRPr sz="1200" b="1" i="1" dirty="0">
              <a:latin typeface="Fira Sans Light" panose="020B0604020202020204" charset="0"/>
            </a:endParaRPr>
          </a:p>
        </p:txBody>
      </p:sp>
      <p:cxnSp>
        <p:nvCxnSpPr>
          <p:cNvPr id="3" name="Straight Connector 2">
            <a:extLst>
              <a:ext uri="{FF2B5EF4-FFF2-40B4-BE49-F238E27FC236}">
                <a16:creationId xmlns:a16="http://schemas.microsoft.com/office/drawing/2014/main" id="{F058C5FC-F2B2-445F-96A4-BF06E5331E04}"/>
              </a:ext>
            </a:extLst>
          </p:cNvPr>
          <p:cNvCxnSpPr>
            <a:cxnSpLocks/>
          </p:cNvCxnSpPr>
          <p:nvPr/>
        </p:nvCxnSpPr>
        <p:spPr>
          <a:xfrm>
            <a:off x="4395786" y="1338028"/>
            <a:ext cx="0" cy="3073747"/>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2" name="Google Shape;3809;p46">
            <a:extLst>
              <a:ext uri="{FF2B5EF4-FFF2-40B4-BE49-F238E27FC236}">
                <a16:creationId xmlns:a16="http://schemas.microsoft.com/office/drawing/2014/main" id="{98745CAF-CBC4-4B4B-936E-B77A04D1ECA9}"/>
              </a:ext>
            </a:extLst>
          </p:cNvPr>
          <p:cNvCxnSpPr>
            <a:cxnSpLocks/>
            <a:stCxn id="12" idx="1"/>
          </p:cNvCxnSpPr>
          <p:nvPr/>
        </p:nvCxnSpPr>
        <p:spPr>
          <a:xfrm rot="10800000" flipV="1">
            <a:off x="4395799" y="1877499"/>
            <a:ext cx="867585" cy="952654"/>
          </a:xfrm>
          <a:prstGeom prst="curvedConnector2">
            <a:avLst/>
          </a:prstGeom>
          <a:noFill/>
          <a:ln w="19050" cap="flat" cmpd="sng">
            <a:solidFill>
              <a:schemeClr val="dk2"/>
            </a:solidFill>
            <a:prstDash val="solid"/>
            <a:round/>
            <a:headEnd type="oval" w="med" len="med"/>
            <a:tailEnd type="none" w="med" len="med"/>
          </a:ln>
        </p:spPr>
      </p:cxnSp>
      <p:cxnSp>
        <p:nvCxnSpPr>
          <p:cNvPr id="29" name="Google Shape;3809;p46">
            <a:extLst>
              <a:ext uri="{FF2B5EF4-FFF2-40B4-BE49-F238E27FC236}">
                <a16:creationId xmlns:a16="http://schemas.microsoft.com/office/drawing/2014/main" id="{9416242C-1104-46FF-9A8A-F913E61BC9D1}"/>
              </a:ext>
            </a:extLst>
          </p:cNvPr>
          <p:cNvCxnSpPr>
            <a:cxnSpLocks/>
            <a:stCxn id="14" idx="1"/>
          </p:cNvCxnSpPr>
          <p:nvPr/>
        </p:nvCxnSpPr>
        <p:spPr>
          <a:xfrm rot="10800000">
            <a:off x="4395812" y="2830162"/>
            <a:ext cx="867571" cy="887362"/>
          </a:xfrm>
          <a:prstGeom prst="curvedConnector2">
            <a:avLst/>
          </a:prstGeom>
          <a:noFill/>
          <a:ln w="19050"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2077935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3401721" y="2718582"/>
            <a:ext cx="2580412" cy="572700"/>
          </a:xfrm>
          <a:prstGeom prst="rect">
            <a:avLst/>
          </a:prstGeom>
        </p:spPr>
        <p:txBody>
          <a:bodyPr spcFirstLastPara="1" wrap="square" lIns="0" tIns="0" rIns="0" bIns="0" anchor="ctr" anchorCtr="0">
            <a:noAutofit/>
          </a:bodyPr>
          <a:lstStyle/>
          <a:p>
            <a:pPr marL="127000" indent="0"/>
            <a:r>
              <a:rPr lang="id-ID" sz="1200" dirty="0"/>
              <a:t>Penelitian tentang akuisisi dan klasterisasi data teks Twitter untuk memperoleh dasar pengetahuan terhadap profil pengguna Twitter. Penelitian dilakukan dengan ujicoba </a:t>
            </a:r>
            <a:r>
              <a:rPr lang="id-ID" sz="1200" i="1" dirty="0"/>
              <a:t>keyword</a:t>
            </a:r>
            <a:r>
              <a:rPr lang="id-ID" sz="1200" dirty="0"/>
              <a:t> “K-Pop” dan “K-Drama”. </a:t>
            </a:r>
            <a:r>
              <a:rPr lang="en-US" sz="1200" dirty="0"/>
              <a:t> </a:t>
            </a:r>
            <a:r>
              <a:rPr lang="id-ID" sz="1200" dirty="0"/>
              <a:t>Hasil</a:t>
            </a:r>
            <a:r>
              <a:rPr lang="en-US" sz="1200" dirty="0"/>
              <a:t> </a:t>
            </a:r>
            <a:r>
              <a:rPr lang="id-ID" sz="1200" dirty="0"/>
              <a:t>penelitian ini kita dapatkan bahwa penentuan nilai </a:t>
            </a:r>
            <a:r>
              <a:rPr lang="id-ID" sz="1200" i="1" dirty="0"/>
              <a:t>k </a:t>
            </a:r>
            <a:r>
              <a:rPr lang="id-ID" sz="1200" dirty="0"/>
              <a:t>untuk memperkirakan topik suatu klaster didasarkan pada asumsi kebiasaan pengguna dalam menggunakan media sosial Twitter</a:t>
            </a:r>
            <a:r>
              <a:rPr lang="en-US" sz="1200" dirty="0"/>
              <a:t>.</a:t>
            </a:r>
            <a:endParaRPr lang="en-ID" sz="12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4077996" y="1138327"/>
            <a:ext cx="12278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err="1"/>
              <a:t>Dwiarni</a:t>
            </a:r>
            <a:r>
              <a:rPr lang="en-ID" b="1" dirty="0"/>
              <a:t>, 2019</a:t>
            </a:r>
          </a:p>
        </p:txBody>
      </p:sp>
      <p:grpSp>
        <p:nvGrpSpPr>
          <p:cNvPr id="3" name="Group 2">
            <a:extLst>
              <a:ext uri="{FF2B5EF4-FFF2-40B4-BE49-F238E27FC236}">
                <a16:creationId xmlns:a16="http://schemas.microsoft.com/office/drawing/2014/main" id="{9FEBCCBE-96B5-4837-B797-B8C14560E91F}"/>
              </a:ext>
            </a:extLst>
          </p:cNvPr>
          <p:cNvGrpSpPr/>
          <p:nvPr/>
        </p:nvGrpSpPr>
        <p:grpSpPr>
          <a:xfrm>
            <a:off x="6166137" y="1141985"/>
            <a:ext cx="2828925" cy="2149297"/>
            <a:chOff x="3235902" y="1233950"/>
            <a:chExt cx="2828925" cy="2149297"/>
          </a:xfrm>
        </p:grpSpPr>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3235902" y="2810547"/>
              <a:ext cx="282892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US" sz="1200" dirty="0"/>
                <a:t>Penelitian tentang identifikasi informasi tentang </a:t>
              </a:r>
              <a:r>
                <a:rPr lang="en-US" sz="1200" dirty="0" err="1"/>
                <a:t>resiko</a:t>
              </a:r>
              <a:r>
                <a:rPr lang="en-US" sz="1200" dirty="0"/>
                <a:t> dan </a:t>
              </a:r>
              <a:r>
                <a:rPr lang="en-US" sz="1200" dirty="0" err="1"/>
                <a:t>respon</a:t>
              </a:r>
              <a:r>
                <a:rPr lang="en-US" sz="1200" dirty="0"/>
                <a:t> komunikasi masyarakat Indonesia terhadap pemberlakuan </a:t>
              </a:r>
              <a:r>
                <a:rPr lang="en-US" sz="1200" i="1" dirty="0"/>
                <a:t>New Normal</a:t>
              </a:r>
              <a:r>
                <a:rPr lang="en-US" sz="1200" dirty="0"/>
                <a:t> ketika pandemi Covid-19 yang ada pada situs </a:t>
              </a:r>
              <a:r>
                <a:rPr lang="en-US" sz="1200" i="1" dirty="0"/>
                <a:t>microblogging </a:t>
              </a:r>
              <a:r>
                <a:rPr lang="en-US" sz="1200" dirty="0"/>
                <a:t>(Twitter) di wilayah Indonesia. Dari hasil ini peneliti dapat menggolongkan suatu kejadian yang ada di situs </a:t>
              </a:r>
              <a:r>
                <a:rPr lang="en-US" sz="1200" i="1" dirty="0"/>
                <a:t>microblogging</a:t>
              </a:r>
              <a:r>
                <a:rPr lang="en-US" sz="1200" dirty="0"/>
                <a:t> (Twitter) ke dalam pemetaan analisis berdasarkan emosi pengguna.</a:t>
              </a:r>
              <a:endParaRPr lang="en-ID" sz="1200" dirty="0"/>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3471862" y="1233950"/>
              <a:ext cx="22002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400" b="1" dirty="0" err="1"/>
                <a:t>Rahmanti</a:t>
              </a:r>
              <a:r>
                <a:rPr lang="en-ID" sz="1400" b="1" dirty="0"/>
                <a:t> </a:t>
              </a:r>
              <a:r>
                <a:rPr lang="en-ID" sz="1400" b="1" i="1" dirty="0"/>
                <a:t>et al.,</a:t>
              </a:r>
              <a:r>
                <a:rPr lang="en-ID" sz="1400" b="1" dirty="0"/>
                <a:t> 2021</a:t>
              </a:r>
              <a:endParaRPr lang="en-ID" sz="1400" b="1" i="1" dirty="0"/>
            </a:p>
          </p:txBody>
        </p:sp>
      </p:grpSp>
      <p:grpSp>
        <p:nvGrpSpPr>
          <p:cNvPr id="2" name="Group 1">
            <a:extLst>
              <a:ext uri="{FF2B5EF4-FFF2-40B4-BE49-F238E27FC236}">
                <a16:creationId xmlns:a16="http://schemas.microsoft.com/office/drawing/2014/main" id="{233AA3F4-A145-4E5C-8D3F-5F920814CFF6}"/>
              </a:ext>
            </a:extLst>
          </p:cNvPr>
          <p:cNvGrpSpPr/>
          <p:nvPr/>
        </p:nvGrpSpPr>
        <p:grpSpPr>
          <a:xfrm>
            <a:off x="310210" y="1138327"/>
            <a:ext cx="2907507" cy="2389251"/>
            <a:chOff x="6122192" y="1233950"/>
            <a:chExt cx="2907507" cy="2389251"/>
          </a:xfrm>
        </p:grpSpPr>
        <p:sp>
          <p:nvSpPr>
            <p:cNvPr id="12" name="Google Shape;3176;p34">
              <a:extLst>
                <a:ext uri="{FF2B5EF4-FFF2-40B4-BE49-F238E27FC236}">
                  <a16:creationId xmlns:a16="http://schemas.microsoft.com/office/drawing/2014/main" id="{67C3A8D4-BDD5-4A33-9738-279F4D2F6C05}"/>
                </a:ext>
              </a:extLst>
            </p:cNvPr>
            <p:cNvSpPr txBox="1">
              <a:spLocks/>
            </p:cNvSpPr>
            <p:nvPr/>
          </p:nvSpPr>
          <p:spPr>
            <a:xfrm>
              <a:off x="6122192" y="3050501"/>
              <a:ext cx="29075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US" sz="1200" dirty="0"/>
                <a:t>Penelitian ini bertujuan untuk menilai kualitas informasi yang telah diambil dari masyarakat dengan mempertimbangkan reaksi pengguna Twitter terhadap gempa bumi yang terjadi di Virginia, Amerika Serikat pada tanggal 23 Agustus 2011. Dengan kemampuannya untuk memperkirakan wilayah yang terkena dampak gempa bumi dengan akurat, hal tersebut mendukung pernyataan bahwa dengan mengambil informasi </a:t>
              </a:r>
              <a:r>
                <a:rPr lang="en-US" sz="1200" dirty="0" err="1"/>
                <a:t>geospasial</a:t>
              </a:r>
              <a:r>
                <a:rPr lang="en-US" sz="1200" dirty="0"/>
                <a:t> di Twitter, peneliti memperoleh informasi yang penting mengenai dampak dari suatu kejadian dengan cepat.</a:t>
              </a:r>
              <a:endParaRPr lang="en-ID" sz="1200" dirty="0"/>
            </a:p>
          </p:txBody>
        </p:sp>
        <p:sp>
          <p:nvSpPr>
            <p:cNvPr id="13" name="Google Shape;3176;p34">
              <a:extLst>
                <a:ext uri="{FF2B5EF4-FFF2-40B4-BE49-F238E27FC236}">
                  <a16:creationId xmlns:a16="http://schemas.microsoft.com/office/drawing/2014/main" id="{4B3BE0EF-AC15-4030-9E98-99349D0E6018}"/>
                </a:ext>
              </a:extLst>
            </p:cNvPr>
            <p:cNvSpPr txBox="1">
              <a:spLocks/>
            </p:cNvSpPr>
            <p:nvPr/>
          </p:nvSpPr>
          <p:spPr>
            <a:xfrm>
              <a:off x="6350794" y="1233950"/>
              <a:ext cx="21002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400" b="1" dirty="0"/>
                <a:t>Crooks </a:t>
              </a:r>
              <a:r>
                <a:rPr lang="en-ID" sz="1400" b="1" i="1" dirty="0"/>
                <a:t>et al., </a:t>
              </a:r>
              <a:r>
                <a:rPr lang="en-ID" sz="1400" b="1" dirty="0"/>
                <a:t>2013</a:t>
              </a:r>
            </a:p>
          </p:txBody>
        </p:sp>
      </p:grpSp>
    </p:spTree>
    <p:extLst>
      <p:ext uri="{BB962C8B-B14F-4D97-AF65-F5344CB8AC3E}">
        <p14:creationId xmlns:p14="http://schemas.microsoft.com/office/powerpoint/2010/main" val="1196929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2093119" y="2153438"/>
            <a:ext cx="6330881"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METODE PENELITIAN</a:t>
            </a:r>
            <a:endParaRPr dirty="0"/>
          </a:p>
        </p:txBody>
      </p:sp>
      <p:sp>
        <p:nvSpPr>
          <p:cNvPr id="3183" name="Google Shape;3183;p35"/>
          <p:cNvSpPr txBox="1">
            <a:spLocks noGrp="1"/>
          </p:cNvSpPr>
          <p:nvPr>
            <p:ph type="subTitle" idx="1"/>
          </p:nvPr>
        </p:nvSpPr>
        <p:spPr>
          <a:xfrm>
            <a:off x="6185955" y="3393759"/>
            <a:ext cx="2238045" cy="52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dirty="0"/>
              <a:t>Waktu Penelitian </a:t>
            </a:r>
          </a:p>
          <a:p>
            <a:pPr marL="0" lvl="0" indent="0" algn="r" rtl="0">
              <a:spcBef>
                <a:spcPts val="0"/>
              </a:spcBef>
              <a:spcAft>
                <a:spcPts val="0"/>
              </a:spcAft>
              <a:buNone/>
            </a:pPr>
            <a:r>
              <a:rPr lang="en-ID" dirty="0"/>
              <a:t>– </a:t>
            </a:r>
          </a:p>
          <a:p>
            <a:pPr marL="0" lvl="0" indent="0" algn="r" rtl="0">
              <a:spcBef>
                <a:spcPts val="0"/>
              </a:spcBef>
              <a:spcAft>
                <a:spcPts val="0"/>
              </a:spcAft>
              <a:buNone/>
            </a:pPr>
            <a:r>
              <a:rPr lang="en-ID" dirty="0"/>
              <a:t>Implementasi Sistem</a:t>
            </a: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03.</a:t>
            </a:r>
            <a:endParaRPr dirty="0"/>
          </a:p>
        </p:txBody>
      </p:sp>
      <p:pic>
        <p:nvPicPr>
          <p:cNvPr id="5" name="Picture 4">
            <a:extLst>
              <a:ext uri="{FF2B5EF4-FFF2-40B4-BE49-F238E27FC236}">
                <a16:creationId xmlns:a16="http://schemas.microsoft.com/office/drawing/2014/main" id="{32AD6352-DC1E-410F-B42C-8BE7067FB2FF}"/>
              </a:ext>
            </a:extLst>
          </p:cNvPr>
          <p:cNvPicPr>
            <a:picLocks noChangeAspect="1"/>
          </p:cNvPicPr>
          <p:nvPr/>
        </p:nvPicPr>
        <p:blipFill>
          <a:blip r:embed="rId3"/>
          <a:stretch>
            <a:fillRect/>
          </a:stretch>
        </p:blipFill>
        <p:spPr>
          <a:xfrm>
            <a:off x="199187" y="138907"/>
            <a:ext cx="596001" cy="596001"/>
          </a:xfrm>
          <a:prstGeom prst="rect">
            <a:avLst/>
          </a:prstGeom>
        </p:spPr>
      </p:pic>
    </p:spTree>
    <p:extLst>
      <p:ext uri="{BB962C8B-B14F-4D97-AF65-F5344CB8AC3E}">
        <p14:creationId xmlns:p14="http://schemas.microsoft.com/office/powerpoint/2010/main" val="365688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176" name="Google Shape;3176;p34"/>
          <p:cNvSpPr txBox="1">
            <a:spLocks noGrp="1"/>
          </p:cNvSpPr>
          <p:nvPr>
            <p:ph type="subTitle" idx="14"/>
          </p:nvPr>
        </p:nvSpPr>
        <p:spPr>
          <a:xfrm>
            <a:off x="600160" y="2519679"/>
            <a:ext cx="2277663" cy="572700"/>
          </a:xfrm>
          <a:prstGeom prst="rect">
            <a:avLst/>
          </a:prstGeom>
        </p:spPr>
        <p:txBody>
          <a:bodyPr spcFirstLastPara="1" wrap="square" lIns="0" tIns="0" rIns="0" bIns="0" anchor="ctr" anchorCtr="0">
            <a:noAutofit/>
          </a:bodyPr>
          <a:lstStyle/>
          <a:p>
            <a:pPr marL="0" lvl="0" indent="0" algn="ctr"/>
            <a:r>
              <a:rPr lang="en-US" dirty="0"/>
              <a:t>Penelitian ini dilaksanakan mulai dari 1 </a:t>
            </a:r>
            <a:r>
              <a:rPr lang="id-ID" dirty="0"/>
              <a:t>Agustus </a:t>
            </a:r>
            <a:r>
              <a:rPr lang="en-US" dirty="0"/>
              <a:t>2022 – </a:t>
            </a:r>
            <a:r>
              <a:rPr lang="id-ID" dirty="0"/>
              <a:t>1 Agustus 2023</a:t>
            </a:r>
            <a:endParaRPr sz="14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016372" y="1485910"/>
            <a:ext cx="182750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Waktu Penelitian</a:t>
            </a:r>
          </a:p>
        </p:txBody>
      </p:sp>
      <p:grpSp>
        <p:nvGrpSpPr>
          <p:cNvPr id="15" name="Canvas 3">
            <a:extLst>
              <a:ext uri="{FF2B5EF4-FFF2-40B4-BE49-F238E27FC236}">
                <a16:creationId xmlns:a16="http://schemas.microsoft.com/office/drawing/2014/main" id="{EC5F07F3-2A2C-472D-AA85-4DC1EDCFCC1D}"/>
              </a:ext>
            </a:extLst>
          </p:cNvPr>
          <p:cNvGrpSpPr/>
          <p:nvPr/>
        </p:nvGrpSpPr>
        <p:grpSpPr>
          <a:xfrm>
            <a:off x="3795337" y="1772260"/>
            <a:ext cx="4919980" cy="2870200"/>
            <a:chOff x="0" y="0"/>
            <a:chExt cx="4919980" cy="2870200"/>
          </a:xfrm>
        </p:grpSpPr>
        <p:sp>
          <p:nvSpPr>
            <p:cNvPr id="16" name="Rectangle 15">
              <a:extLst>
                <a:ext uri="{FF2B5EF4-FFF2-40B4-BE49-F238E27FC236}">
                  <a16:creationId xmlns:a16="http://schemas.microsoft.com/office/drawing/2014/main" id="{C6BD621E-A7D4-475A-88A5-460AE682E5BE}"/>
                </a:ext>
              </a:extLst>
            </p:cNvPr>
            <p:cNvSpPr/>
            <p:nvPr/>
          </p:nvSpPr>
          <p:spPr>
            <a:xfrm>
              <a:off x="0" y="0"/>
              <a:ext cx="4919980" cy="2870200"/>
            </a:xfrm>
            <a:prstGeom prst="rect">
              <a:avLst/>
            </a:prstGeom>
            <a:solidFill>
              <a:prstClr val="white"/>
            </a:solidFill>
            <a:ln>
              <a:solidFill>
                <a:schemeClr val="bg1"/>
              </a:solidFill>
            </a:ln>
          </p:spPr>
        </p:sp>
        <p:sp>
          <p:nvSpPr>
            <p:cNvPr id="17" name="Flowchart: Terminator 16">
              <a:extLst>
                <a:ext uri="{FF2B5EF4-FFF2-40B4-BE49-F238E27FC236}">
                  <a16:creationId xmlns:a16="http://schemas.microsoft.com/office/drawing/2014/main" id="{2970C113-308F-4CBA-9D69-2CF405B21921}"/>
                </a:ext>
              </a:extLst>
            </p:cNvPr>
            <p:cNvSpPr/>
            <p:nvPr/>
          </p:nvSpPr>
          <p:spPr>
            <a:xfrm>
              <a:off x="35999" y="449580"/>
              <a:ext cx="853440" cy="339115"/>
            </a:xfrm>
            <a:prstGeom prst="flowChartTerminator">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Mulai</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EFD39B8B-934E-4996-AA0B-B4DF5CD6EB57}"/>
                </a:ext>
              </a:extLst>
            </p:cNvPr>
            <p:cNvSpPr/>
            <p:nvPr/>
          </p:nvSpPr>
          <p:spPr>
            <a:xfrm>
              <a:off x="1270439" y="182880"/>
              <a:ext cx="960120" cy="864108"/>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Akuisisi </a:t>
              </a:r>
              <a:r>
                <a:rPr lang="en-US" sz="1200" i="1">
                  <a:effectLst/>
                  <a:latin typeface="Times New Roman" panose="02020603050405020304" pitchFamily="18" charset="0"/>
                  <a:ea typeface="Arial" panose="020B0604020202020204" pitchFamily="34" charset="0"/>
                  <a:cs typeface="Arial" panose="020B0604020202020204" pitchFamily="34" charset="0"/>
                </a:rPr>
                <a:t>Tweet</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DA185F02-8E80-49FF-80CF-FAD8AFDFD7CB}"/>
                </a:ext>
              </a:extLst>
            </p:cNvPr>
            <p:cNvSpPr/>
            <p:nvPr/>
          </p:nvSpPr>
          <p:spPr>
            <a:xfrm>
              <a:off x="2616299" y="182882"/>
              <a:ext cx="970620" cy="873331"/>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Praproses Data</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20" name="Flowchart: Data 19">
              <a:extLst>
                <a:ext uri="{FF2B5EF4-FFF2-40B4-BE49-F238E27FC236}">
                  <a16:creationId xmlns:a16="http://schemas.microsoft.com/office/drawing/2014/main" id="{1F2805BA-C504-4D3D-8B55-C3D3229F807F}"/>
                </a:ext>
              </a:extLst>
            </p:cNvPr>
            <p:cNvSpPr/>
            <p:nvPr/>
          </p:nvSpPr>
          <p:spPr>
            <a:xfrm>
              <a:off x="3853180" y="68580"/>
              <a:ext cx="1066800" cy="1097280"/>
            </a:xfrm>
            <a:prstGeom prst="flowChartInputOutpu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Hasil Praproses</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55240F12-5610-4ECE-88FC-76CB25743EC1}"/>
                </a:ext>
              </a:extLst>
            </p:cNvPr>
            <p:cNvSpPr/>
            <p:nvPr/>
          </p:nvSpPr>
          <p:spPr>
            <a:xfrm>
              <a:off x="3853179" y="1796848"/>
              <a:ext cx="1045454" cy="894578"/>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000">
                  <a:effectLst/>
                  <a:latin typeface="Times New Roman" panose="02020603050405020304" pitchFamily="18" charset="0"/>
                  <a:ea typeface="Arial" panose="020B0604020202020204" pitchFamily="34" charset="0"/>
                  <a:cs typeface="Arial" panose="020B0604020202020204" pitchFamily="34" charset="0"/>
                </a:rPr>
                <a:t>Klasterisasi DBSCAN dan OPTICS</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sp>
          <p:nvSpPr>
            <p:cNvPr id="22" name="Rectangle: Rounded Corners 21">
              <a:extLst>
                <a:ext uri="{FF2B5EF4-FFF2-40B4-BE49-F238E27FC236}">
                  <a16:creationId xmlns:a16="http://schemas.microsoft.com/office/drawing/2014/main" id="{2A0585A1-DB0C-4BD2-8FCF-CFEDFFDDC72C}"/>
                </a:ext>
              </a:extLst>
            </p:cNvPr>
            <p:cNvSpPr/>
            <p:nvPr/>
          </p:nvSpPr>
          <p:spPr>
            <a:xfrm>
              <a:off x="2616639" y="1810680"/>
              <a:ext cx="970280" cy="873125"/>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1200" dirty="0">
                  <a:latin typeface="Times New Roman" panose="02020603050405020304" pitchFamily="18" charset="0"/>
                  <a:ea typeface="Arial" panose="020B0604020202020204" pitchFamily="34" charset="0"/>
                  <a:cs typeface="Arial" panose="020B0604020202020204" pitchFamily="34" charset="0"/>
                </a:rPr>
                <a:t>Evaluasi Hasil Analisis</a:t>
              </a:r>
              <a:endParaRPr lang="en-ID" sz="1200" dirty="0">
                <a:latin typeface="Times New Roman" panose="02020603050405020304" pitchFamily="18" charset="0"/>
                <a:ea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0B87BB8C-2A15-41B1-AD4F-6A81D723C10D}"/>
                </a:ext>
              </a:extLst>
            </p:cNvPr>
            <p:cNvSpPr/>
            <p:nvPr/>
          </p:nvSpPr>
          <p:spPr>
            <a:xfrm>
              <a:off x="1282799" y="1818300"/>
              <a:ext cx="970280" cy="873125"/>
            </a:xfrm>
            <a:prstGeom prst="roundRect">
              <a:avLst>
                <a:gd name="adj" fmla="val 18160"/>
              </a:avLst>
            </a:prstGeom>
            <a:ln w="9525"/>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1200" dirty="0" err="1">
                  <a:latin typeface="Times New Roman" panose="02020603050405020304" pitchFamily="18" charset="0"/>
                  <a:ea typeface="Arial" panose="020B0604020202020204" pitchFamily="34" charset="0"/>
                  <a:cs typeface="Arial" panose="020B0604020202020204" pitchFamily="34" charset="0"/>
                </a:rPr>
                <a:t>Geovisualisasi</a:t>
              </a:r>
              <a:endParaRPr lang="en-ID" sz="1200" dirty="0">
                <a:effectLst/>
                <a:latin typeface="Times New Roman" panose="02020603050405020304" pitchFamily="18" charset="0"/>
                <a:ea typeface="Arial" panose="020B0604020202020204" pitchFamily="34" charset="0"/>
                <a:cs typeface="Arial" panose="020B0604020202020204" pitchFamily="34" charset="0"/>
              </a:endParaRPr>
            </a:p>
          </p:txBody>
        </p:sp>
        <p:sp>
          <p:nvSpPr>
            <p:cNvPr id="24" name="Flowchart: Terminator 23">
              <a:extLst>
                <a:ext uri="{FF2B5EF4-FFF2-40B4-BE49-F238E27FC236}">
                  <a16:creationId xmlns:a16="http://schemas.microsoft.com/office/drawing/2014/main" id="{5C35B59C-D97C-4495-91D4-252EBD364870}"/>
                </a:ext>
              </a:extLst>
            </p:cNvPr>
            <p:cNvSpPr/>
            <p:nvPr/>
          </p:nvSpPr>
          <p:spPr>
            <a:xfrm>
              <a:off x="94079" y="2085000"/>
              <a:ext cx="853440" cy="339090"/>
            </a:xfrm>
            <a:prstGeom prst="flowChartTerminator">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US" sz="1200">
                  <a:effectLst/>
                  <a:latin typeface="Times New Roman" panose="02020603050405020304" pitchFamily="18" charset="0"/>
                  <a:ea typeface="Arial" panose="020B0604020202020204" pitchFamily="34" charset="0"/>
                  <a:cs typeface="Arial" panose="020B0604020202020204" pitchFamily="34" charset="0"/>
                </a:rPr>
                <a:t>Selesai</a:t>
              </a:r>
              <a:endParaRPr lang="en-ID" sz="1200">
                <a:effectLst/>
                <a:latin typeface="Times New Roman" panose="02020603050405020304" pitchFamily="18" charset="0"/>
                <a:ea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1B847488-66FE-42E2-A98E-2F3C1676B65D}"/>
                </a:ext>
              </a:extLst>
            </p:cNvPr>
            <p:cNvCxnSpPr>
              <a:stCxn id="17" idx="3"/>
              <a:endCxn id="18" idx="1"/>
            </p:cNvCxnSpPr>
            <p:nvPr/>
          </p:nvCxnSpPr>
          <p:spPr>
            <a:xfrm flipV="1">
              <a:off x="889360" y="614880"/>
              <a:ext cx="380966" cy="4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E673312-4CEB-4F17-8AD6-C02750799107}"/>
                </a:ext>
              </a:extLst>
            </p:cNvPr>
            <p:cNvCxnSpPr>
              <a:stCxn id="18" idx="3"/>
              <a:endCxn id="19" idx="1"/>
            </p:cNvCxnSpPr>
            <p:nvPr/>
          </p:nvCxnSpPr>
          <p:spPr>
            <a:xfrm>
              <a:off x="2230559" y="614934"/>
              <a:ext cx="385740" cy="4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B85EA2D-7051-45D0-ACE1-2DA7986FF580}"/>
                </a:ext>
              </a:extLst>
            </p:cNvPr>
            <p:cNvCxnSpPr>
              <a:stCxn id="19" idx="3"/>
              <a:endCxn id="20" idx="2"/>
            </p:cNvCxnSpPr>
            <p:nvPr/>
          </p:nvCxnSpPr>
          <p:spPr>
            <a:xfrm flipV="1">
              <a:off x="3586919" y="617220"/>
              <a:ext cx="372941" cy="2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74A6E9B-559C-4296-9E6F-4F3A7EAB3BC7}"/>
                </a:ext>
              </a:extLst>
            </p:cNvPr>
            <p:cNvCxnSpPr>
              <a:stCxn id="20" idx="4"/>
              <a:endCxn id="21" idx="0"/>
            </p:cNvCxnSpPr>
            <p:nvPr/>
          </p:nvCxnSpPr>
          <p:spPr>
            <a:xfrm flipH="1">
              <a:off x="4375906" y="1165860"/>
              <a:ext cx="10674" cy="63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796CDB5-527D-4E1D-80BC-6C3ACBE6BC35}"/>
                </a:ext>
              </a:extLst>
            </p:cNvPr>
            <p:cNvCxnSpPr>
              <a:stCxn id="21" idx="1"/>
              <a:endCxn id="22" idx="3"/>
            </p:cNvCxnSpPr>
            <p:nvPr/>
          </p:nvCxnSpPr>
          <p:spPr>
            <a:xfrm flipH="1">
              <a:off x="3586919" y="2244137"/>
              <a:ext cx="266260" cy="3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03C3B8D-89E6-4DD3-9215-CC549329B8D9}"/>
                </a:ext>
              </a:extLst>
            </p:cNvPr>
            <p:cNvCxnSpPr>
              <a:stCxn id="22" idx="1"/>
              <a:endCxn id="23" idx="3"/>
            </p:cNvCxnSpPr>
            <p:nvPr/>
          </p:nvCxnSpPr>
          <p:spPr>
            <a:xfrm flipH="1">
              <a:off x="2252878" y="2247047"/>
              <a:ext cx="363528" cy="76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A2469E6-8B04-4E1D-909A-833E6B74B1A4}"/>
                </a:ext>
              </a:extLst>
            </p:cNvPr>
            <p:cNvCxnSpPr>
              <a:stCxn id="23" idx="1"/>
              <a:endCxn id="24" idx="3"/>
            </p:cNvCxnSpPr>
            <p:nvPr/>
          </p:nvCxnSpPr>
          <p:spPr>
            <a:xfrm flipH="1" flipV="1">
              <a:off x="947519" y="2254545"/>
              <a:ext cx="335280" cy="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3" name="Google Shape;3176;p34">
            <a:extLst>
              <a:ext uri="{FF2B5EF4-FFF2-40B4-BE49-F238E27FC236}">
                <a16:creationId xmlns:a16="http://schemas.microsoft.com/office/drawing/2014/main" id="{04E4FCB5-58C7-408F-8753-D318CC8F1037}"/>
              </a:ext>
            </a:extLst>
          </p:cNvPr>
          <p:cNvSpPr txBox="1">
            <a:spLocks/>
          </p:cNvSpPr>
          <p:nvPr/>
        </p:nvSpPr>
        <p:spPr>
          <a:xfrm>
            <a:off x="5305014" y="1069414"/>
            <a:ext cx="182750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Tahapan Penelitian</a:t>
            </a:r>
          </a:p>
        </p:txBody>
      </p:sp>
    </p:spTree>
    <p:extLst>
      <p:ext uri="{BB962C8B-B14F-4D97-AF65-F5344CB8AC3E}">
        <p14:creationId xmlns:p14="http://schemas.microsoft.com/office/powerpoint/2010/main" val="4049203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269728" y="83142"/>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016372" y="1485910"/>
            <a:ext cx="182750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Objek Penelitian</a:t>
            </a:r>
          </a:p>
        </p:txBody>
      </p:sp>
      <p:graphicFrame>
        <p:nvGraphicFramePr>
          <p:cNvPr id="4" name="Table 3">
            <a:extLst>
              <a:ext uri="{FF2B5EF4-FFF2-40B4-BE49-F238E27FC236}">
                <a16:creationId xmlns:a16="http://schemas.microsoft.com/office/drawing/2014/main" id="{A21AC94E-4C52-466A-B2D8-02BFD4E25B59}"/>
              </a:ext>
            </a:extLst>
          </p:cNvPr>
          <p:cNvGraphicFramePr>
            <a:graphicFrameLocks noGrp="1"/>
          </p:cNvGraphicFramePr>
          <p:nvPr>
            <p:extLst>
              <p:ext uri="{D42A27DB-BD31-4B8C-83A1-F6EECF244321}">
                <p14:modId xmlns:p14="http://schemas.microsoft.com/office/powerpoint/2010/main" val="1973291934"/>
              </p:ext>
            </p:extLst>
          </p:nvPr>
        </p:nvGraphicFramePr>
        <p:xfrm>
          <a:off x="4416572" y="268436"/>
          <a:ext cx="4242518" cy="4791922"/>
        </p:xfrm>
        <a:graphic>
          <a:graphicData uri="http://schemas.openxmlformats.org/drawingml/2006/table">
            <a:tbl>
              <a:tblPr firstRow="1" firstCol="1" bandRow="1">
                <a:tableStyleId>{1176BA0C-36CF-444F-8144-008A9575A7CD}</a:tableStyleId>
              </a:tblPr>
              <a:tblGrid>
                <a:gridCol w="487461">
                  <a:extLst>
                    <a:ext uri="{9D8B030D-6E8A-4147-A177-3AD203B41FA5}">
                      <a16:colId xmlns:a16="http://schemas.microsoft.com/office/drawing/2014/main" val="591046223"/>
                    </a:ext>
                  </a:extLst>
                </a:gridCol>
                <a:gridCol w="1306808">
                  <a:extLst>
                    <a:ext uri="{9D8B030D-6E8A-4147-A177-3AD203B41FA5}">
                      <a16:colId xmlns:a16="http://schemas.microsoft.com/office/drawing/2014/main" val="2222449073"/>
                    </a:ext>
                  </a:extLst>
                </a:gridCol>
                <a:gridCol w="2448249">
                  <a:extLst>
                    <a:ext uri="{9D8B030D-6E8A-4147-A177-3AD203B41FA5}">
                      <a16:colId xmlns:a16="http://schemas.microsoft.com/office/drawing/2014/main" val="34500408"/>
                    </a:ext>
                  </a:extLst>
                </a:gridCol>
              </a:tblGrid>
              <a:tr h="251693">
                <a:tc>
                  <a:txBody>
                    <a:bodyPr/>
                    <a:lstStyle/>
                    <a:p>
                      <a:pPr algn="just">
                        <a:lnSpc>
                          <a:spcPct val="115000"/>
                        </a:lnSpc>
                        <a:spcAft>
                          <a:spcPts val="0"/>
                        </a:spcAft>
                      </a:pPr>
                      <a:r>
                        <a:rPr lang="en-US" sz="900" dirty="0">
                          <a:effectLst/>
                          <a:latin typeface="Fira Sans Light" panose="020B0604020202020204" charset="0"/>
                        </a:rPr>
                        <a:t>No.</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tc>
                  <a:txBody>
                    <a:bodyPr/>
                    <a:lstStyle/>
                    <a:p>
                      <a:pPr algn="just">
                        <a:lnSpc>
                          <a:spcPct val="115000"/>
                        </a:lnSpc>
                        <a:spcAft>
                          <a:spcPts val="0"/>
                        </a:spcAft>
                      </a:pPr>
                      <a:r>
                        <a:rPr lang="en-US" sz="900" dirty="0">
                          <a:effectLst/>
                          <a:latin typeface="Fira Sans Light" panose="020B0604020202020204" charset="0"/>
                        </a:rPr>
                        <a:t>Kata Kunci Covid-19</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tc>
                  <a:txBody>
                    <a:bodyPr/>
                    <a:lstStyle/>
                    <a:p>
                      <a:pPr algn="just">
                        <a:lnSpc>
                          <a:spcPct val="115000"/>
                        </a:lnSpc>
                        <a:spcAft>
                          <a:spcPts val="0"/>
                        </a:spcAft>
                      </a:pPr>
                      <a:r>
                        <a:rPr lang="en-US" sz="900" dirty="0">
                          <a:effectLst/>
                          <a:latin typeface="Fira Sans Light" panose="020B0604020202020204" charset="0"/>
                        </a:rPr>
                        <a:t>Keterangan</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613004923"/>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Covid-19</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Virus penyakit yang menjadi pandemi dimulai pada tahun 2019</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292806709"/>
                  </a:ext>
                </a:extLst>
              </a:tr>
              <a:tr h="134596">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2</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id-ID" sz="900" dirty="0">
                          <a:effectLst/>
                          <a:latin typeface="Fira Sans Light" panose="020B0604020202020204" charset="0"/>
                        </a:rPr>
                        <a:t>SARS-CoV-2</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Virus penyebab penyakit Covid-19</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480322437"/>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3</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Coronavirus</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Jenis virus penyakit yang menginfeksi sistem pernapasan</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4227568867"/>
                  </a:ext>
                </a:extLst>
              </a:tr>
              <a:tr h="382805">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4</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Batuk</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Bentuk respons tubuh terhadap infeksi atau iritasi yang terjadi di dalam sistem pernapasan</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2556524419"/>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5</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Batuk Kering</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Jenis batuk yang tidak mengandung dahak atau lendir</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504850195"/>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6</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a:effectLst/>
                          <a:latin typeface="Fira Sans Light" panose="020B0604020202020204" charset="0"/>
                        </a:rPr>
                        <a:t>Pilek</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Kondisi saat hidung mengeluarkan lendir yang berlebihan</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657400220"/>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7</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Kelelahan </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Bentuk respons tubuh terhadap virus yang telah menginfeksi sistem imun</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368078290"/>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8</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a:effectLst/>
                          <a:latin typeface="Fira Sans Light" panose="020B0604020202020204" charset="0"/>
                        </a:rPr>
                        <a:t>Sakit Kepala</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Rasa nyeri yang menyerang bagian kepala</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1931421008"/>
                  </a:ext>
                </a:extLst>
              </a:tr>
              <a:tr h="134596">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9</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Demam</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Bentuk respons tubuh terhadap Penyakit </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260998207"/>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10</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Sesak Napas</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Kondisi seseorang mengalami kesusahan dalam bernapas</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1483599752"/>
                  </a:ext>
                </a:extLst>
              </a:tr>
              <a:tr h="382805">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11</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Varian Omicron Covid-19</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Sebuah varian atau jenis penyakit dari virus Covid-19 (Variants of Concern) dengan tingkat fatalitas 1,9%</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2271310904"/>
                  </a:ext>
                </a:extLst>
              </a:tr>
              <a:tr h="382805">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12</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Varian Delta Covid-19</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Sebuah varian atau jenis penyakit dari virus Covid-19 (Variants of Concern) dengan tingkat fatalitas 3,4% </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748526015"/>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13</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dirty="0">
                          <a:effectLst/>
                          <a:latin typeface="Fira Sans Light" panose="020B0604020202020204" charset="0"/>
                        </a:rPr>
                        <a:t>Sakit Tenggorokan</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Rasa nyeri yang menyerang tenggorokan dan susah menelan makanan</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24922023"/>
                  </a:ext>
                </a:extLst>
              </a:tr>
              <a:tr h="251693">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14</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nSpc>
                          <a:spcPct val="115000"/>
                        </a:lnSpc>
                        <a:spcAft>
                          <a:spcPts val="0"/>
                        </a:spcAft>
                      </a:pPr>
                      <a:r>
                        <a:rPr lang="en-US" sz="900">
                          <a:effectLst/>
                          <a:latin typeface="Fira Sans Light" panose="020B0604020202020204" charset="0"/>
                        </a:rPr>
                        <a:t>Anosmia</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dirty="0">
                          <a:effectLst/>
                          <a:latin typeface="Fira Sans Light" panose="020B0604020202020204" charset="0"/>
                        </a:rPr>
                        <a:t>Kehilangan kemampuan untuk mendeteksi rasa atau bau </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1684878525"/>
                  </a:ext>
                </a:extLst>
              </a:tr>
              <a:tr h="134596">
                <a:tc>
                  <a:txBody>
                    <a:bodyPr/>
                    <a:lstStyle/>
                    <a:p>
                      <a:pPr marL="0" lvl="0" indent="0" algn="ctr">
                        <a:lnSpc>
                          <a:spcPct val="115000"/>
                        </a:lnSpc>
                        <a:spcAft>
                          <a:spcPts val="0"/>
                        </a:spcAft>
                        <a:buClrTx/>
                        <a:buFont typeface="+mj-lt"/>
                        <a:buNone/>
                      </a:pPr>
                      <a:r>
                        <a:rPr lang="en-US" sz="700" dirty="0">
                          <a:effectLst/>
                          <a:latin typeface="Fira Sans Light" panose="020B0604020202020204" charset="0"/>
                          <a:ea typeface="Arial" panose="020B0604020202020204" pitchFamily="34" charset="0"/>
                          <a:cs typeface="Arial" panose="020B0604020202020204" pitchFamily="34" charset="0"/>
                        </a:rPr>
                        <a:t>15</a:t>
                      </a:r>
                      <a:endParaRPr lang="en-ID" sz="7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nchor="ctr"/>
                </a:tc>
                <a:tc>
                  <a:txBody>
                    <a:bodyPr/>
                    <a:lstStyle/>
                    <a:p>
                      <a:pPr algn="just">
                        <a:lnSpc>
                          <a:spcPct val="115000"/>
                        </a:lnSpc>
                        <a:spcAft>
                          <a:spcPts val="0"/>
                        </a:spcAft>
                      </a:pPr>
                      <a:r>
                        <a:rPr lang="en-US" sz="900">
                          <a:effectLst/>
                          <a:latin typeface="Fira Sans Light" panose="020B0604020202020204" charset="0"/>
                        </a:rPr>
                        <a:t>Diare</a:t>
                      </a:r>
                      <a:endParaRPr lang="en-ID" sz="90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tc>
                  <a:txBody>
                    <a:bodyPr/>
                    <a:lstStyle/>
                    <a:p>
                      <a:pPr algn="just">
                        <a:lnSpc>
                          <a:spcPct val="115000"/>
                        </a:lnSpc>
                        <a:spcAft>
                          <a:spcPts val="0"/>
                        </a:spcAft>
                      </a:pPr>
                      <a:r>
                        <a:rPr lang="en-US" sz="900" dirty="0">
                          <a:effectLst/>
                          <a:latin typeface="Fira Sans Light" panose="020B0604020202020204" charset="0"/>
                        </a:rPr>
                        <a:t>Buang air besar encer dan berulang</a:t>
                      </a:r>
                      <a:endParaRPr lang="en-ID" sz="900" dirty="0">
                        <a:effectLst/>
                        <a:latin typeface="Fira Sans Light" panose="020B0604020202020204" charset="0"/>
                        <a:ea typeface="Arial" panose="020B0604020202020204" pitchFamily="34" charset="0"/>
                        <a:cs typeface="Arial" panose="020B0604020202020204" pitchFamily="34" charset="0"/>
                      </a:endParaRPr>
                    </a:p>
                  </a:txBody>
                  <a:tcPr marL="42754" marR="42754" marT="0" marB="0"/>
                </a:tc>
                <a:extLst>
                  <a:ext uri="{0D108BD9-81ED-4DB2-BD59-A6C34878D82A}">
                    <a16:rowId xmlns:a16="http://schemas.microsoft.com/office/drawing/2014/main" val="329352649"/>
                  </a:ext>
                </a:extLst>
              </a:tr>
            </a:tbl>
          </a:graphicData>
        </a:graphic>
      </p:graphicFrame>
      <p:sp>
        <p:nvSpPr>
          <p:cNvPr id="34" name="Google Shape;3176;p34">
            <a:extLst>
              <a:ext uri="{FF2B5EF4-FFF2-40B4-BE49-F238E27FC236}">
                <a16:creationId xmlns:a16="http://schemas.microsoft.com/office/drawing/2014/main" id="{98C2F8C3-66B5-49FA-8060-24641F0EE3DF}"/>
              </a:ext>
            </a:extLst>
          </p:cNvPr>
          <p:cNvSpPr txBox="1">
            <a:spLocks/>
          </p:cNvSpPr>
          <p:nvPr/>
        </p:nvSpPr>
        <p:spPr>
          <a:xfrm>
            <a:off x="615400" y="2879849"/>
            <a:ext cx="310316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fi-FI" sz="1400" dirty="0"/>
              <a:t>Objek  penelitian  ini  adalah  tweet  terkait  penyebaran  penyakit  menular langsung di Indonesia dengan periode waktu tertentu, yaitu khusus virus Covid-19 varian delta dimulai dari 1 April 2021 – 30 September 2021 dan khusus virus Covid- 19 Varian Omicron dimulai dari 1 Januari 2022  – 30  Juni  202</a:t>
            </a:r>
            <a:r>
              <a:rPr lang="id-ID" sz="1400" dirty="0"/>
              <a:t>2</a:t>
            </a:r>
            <a:r>
              <a:rPr lang="fi-FI" sz="1400" dirty="0"/>
              <a:t>, dengan menggunakan kata kunci.</a:t>
            </a:r>
            <a:endParaRPr lang="fi-FI" sz="1200" dirty="0"/>
          </a:p>
        </p:txBody>
      </p:sp>
    </p:spTree>
    <p:extLst>
      <p:ext uri="{BB962C8B-B14F-4D97-AF65-F5344CB8AC3E}">
        <p14:creationId xmlns:p14="http://schemas.microsoft.com/office/powerpoint/2010/main" val="4071908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176" name="Google Shape;3176;p34"/>
          <p:cNvSpPr txBox="1">
            <a:spLocks noGrp="1"/>
          </p:cNvSpPr>
          <p:nvPr>
            <p:ph type="subTitle" idx="14"/>
          </p:nvPr>
        </p:nvSpPr>
        <p:spPr>
          <a:xfrm>
            <a:off x="720000" y="2396490"/>
            <a:ext cx="7620715" cy="572700"/>
          </a:xfrm>
          <a:prstGeom prst="rect">
            <a:avLst/>
          </a:prstGeom>
        </p:spPr>
        <p:txBody>
          <a:bodyPr spcFirstLastPara="1" wrap="square" lIns="0" tIns="0" rIns="0" bIns="0" anchor="ctr" anchorCtr="0">
            <a:noAutofit/>
          </a:bodyPr>
          <a:lstStyle/>
          <a:p>
            <a:pPr marL="0" lvl="0" indent="0" algn="ctr"/>
            <a:r>
              <a:rPr lang="en-US" sz="1400" dirty="0"/>
              <a:t>Akuisisi tweet menggunakan proses web crawling dan web scraping dengan menggunakan  program  Python  serta  Twitter  API.  Proses  web  crawling  dan  web scraping  menggunakan  library  </a:t>
            </a:r>
            <a:r>
              <a:rPr lang="en-US" sz="1400" dirty="0" err="1"/>
              <a:t>snscrape</a:t>
            </a:r>
            <a:r>
              <a:rPr lang="en-US" sz="1400" dirty="0"/>
              <a:t>  yang  tersedia  pada https://github.com/JustAnotherArchivist/snscrape/. Tahap  akuisisi  tweet  akan  menghasilkan  output  dalam  format  Comma Separated  Value  (CSV). Metode ini akan mendapatkan </a:t>
            </a:r>
            <a:r>
              <a:rPr lang="en-US" sz="1400" i="1" dirty="0"/>
              <a:t>username,  date,  time,  content,  </a:t>
            </a:r>
            <a:r>
              <a:rPr lang="en-US" sz="1400" dirty="0"/>
              <a:t>dan</a:t>
            </a:r>
            <a:r>
              <a:rPr lang="en-US" sz="1400" i="1" dirty="0"/>
              <a:t>  </a:t>
            </a:r>
            <a:r>
              <a:rPr lang="en-US" sz="1400" i="1" dirty="0" err="1"/>
              <a:t>tweetID</a:t>
            </a:r>
            <a:r>
              <a:rPr lang="en-US" sz="1400" dirty="0"/>
              <a:t>.  Twitter  API  digunakan  untuk mendapatkan </a:t>
            </a:r>
            <a:r>
              <a:rPr lang="en-US" sz="1400" i="1" dirty="0" err="1"/>
              <a:t>placeID</a:t>
            </a:r>
            <a:r>
              <a:rPr lang="en-US" sz="1400" dirty="0"/>
              <a:t>, daerah, lokasi, longitude, dan latitude. </a:t>
            </a:r>
            <a:endParaRPr sz="12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2324424" y="1243228"/>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b="1" dirty="0"/>
              <a:t>Pengumpulan Data</a:t>
            </a:r>
          </a:p>
          <a:p>
            <a:pPr marL="0" indent="0" algn="ctr"/>
            <a:r>
              <a:rPr lang="en-ID" b="1" dirty="0"/>
              <a:t>(Akuisisi </a:t>
            </a:r>
            <a:r>
              <a:rPr lang="en-ID" b="1" i="1" dirty="0"/>
              <a:t>tweet</a:t>
            </a:r>
            <a:r>
              <a:rPr lang="en-ID" b="1" dirty="0"/>
              <a:t>)</a:t>
            </a:r>
          </a:p>
        </p:txBody>
      </p:sp>
      <p:pic>
        <p:nvPicPr>
          <p:cNvPr id="2" name="Picture 1">
            <a:extLst>
              <a:ext uri="{FF2B5EF4-FFF2-40B4-BE49-F238E27FC236}">
                <a16:creationId xmlns:a16="http://schemas.microsoft.com/office/drawing/2014/main" id="{BDA2AC62-6870-42D6-AF5A-774A4FE69062}"/>
              </a:ext>
            </a:extLst>
          </p:cNvPr>
          <p:cNvPicPr>
            <a:picLocks noChangeAspect="1"/>
          </p:cNvPicPr>
          <p:nvPr/>
        </p:nvPicPr>
        <p:blipFill>
          <a:blip r:embed="rId3"/>
          <a:stretch>
            <a:fillRect/>
          </a:stretch>
        </p:blipFill>
        <p:spPr>
          <a:xfrm>
            <a:off x="360000" y="3549752"/>
            <a:ext cx="8424000" cy="806101"/>
          </a:xfrm>
          <a:prstGeom prst="rect">
            <a:avLst/>
          </a:prstGeom>
        </p:spPr>
      </p:pic>
    </p:spTree>
    <p:extLst>
      <p:ext uri="{BB962C8B-B14F-4D97-AF65-F5344CB8AC3E}">
        <p14:creationId xmlns:p14="http://schemas.microsoft.com/office/powerpoint/2010/main" val="839826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124961" y="587262"/>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i="1" dirty="0"/>
              <a:t>Tokenizing</a:t>
            </a:r>
            <a:endParaRPr lang="en-ID" b="1" i="1" dirty="0"/>
          </a:p>
        </p:txBody>
      </p:sp>
      <p:graphicFrame>
        <p:nvGraphicFramePr>
          <p:cNvPr id="3" name="Table 2">
            <a:extLst>
              <a:ext uri="{FF2B5EF4-FFF2-40B4-BE49-F238E27FC236}">
                <a16:creationId xmlns:a16="http://schemas.microsoft.com/office/drawing/2014/main" id="{CD607287-4C24-4CCF-9C86-D08B5514030C}"/>
              </a:ext>
            </a:extLst>
          </p:cNvPr>
          <p:cNvGraphicFramePr>
            <a:graphicFrameLocks noGrp="1"/>
          </p:cNvGraphicFramePr>
          <p:nvPr>
            <p:extLst>
              <p:ext uri="{D42A27DB-BD31-4B8C-83A1-F6EECF244321}">
                <p14:modId xmlns:p14="http://schemas.microsoft.com/office/powerpoint/2010/main" val="4116272604"/>
              </p:ext>
            </p:extLst>
          </p:nvPr>
        </p:nvGraphicFramePr>
        <p:xfrm>
          <a:off x="4742659" y="1159963"/>
          <a:ext cx="4195602" cy="3822192"/>
        </p:xfrm>
        <a:graphic>
          <a:graphicData uri="http://schemas.openxmlformats.org/drawingml/2006/table">
            <a:tbl>
              <a:tblPr firstRow="1" firstCol="1" bandRow="1">
                <a:tableStyleId>{1176BA0C-36CF-444F-8144-008A9575A7CD}</a:tableStyleId>
              </a:tblPr>
              <a:tblGrid>
                <a:gridCol w="2097801">
                  <a:extLst>
                    <a:ext uri="{9D8B030D-6E8A-4147-A177-3AD203B41FA5}">
                      <a16:colId xmlns:a16="http://schemas.microsoft.com/office/drawing/2014/main" val="1098589639"/>
                    </a:ext>
                  </a:extLst>
                </a:gridCol>
                <a:gridCol w="2097801">
                  <a:extLst>
                    <a:ext uri="{9D8B030D-6E8A-4147-A177-3AD203B41FA5}">
                      <a16:colId xmlns:a16="http://schemas.microsoft.com/office/drawing/2014/main" val="1054393181"/>
                    </a:ext>
                  </a:extLst>
                </a:gridCol>
              </a:tblGrid>
              <a:tr h="159226">
                <a:tc>
                  <a:txBody>
                    <a:bodyPr/>
                    <a:lstStyle/>
                    <a:p>
                      <a:pPr algn="ctr">
                        <a:lnSpc>
                          <a:spcPct val="115000"/>
                        </a:lnSpc>
                        <a:spcAft>
                          <a:spcPts val="0"/>
                        </a:spcAft>
                      </a:pPr>
                      <a:r>
                        <a:rPr lang="id-ID" sz="1100" u="none" dirty="0">
                          <a:effectLst/>
                          <a:latin typeface="Fira Sans Light" panose="020B0604020202020204" charset="0"/>
                        </a:rPr>
                        <a:t>Data awal</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tc>
                  <a:txBody>
                    <a:bodyPr/>
                    <a:lstStyle/>
                    <a:p>
                      <a:pPr algn="ctr">
                        <a:lnSpc>
                          <a:spcPct val="115000"/>
                        </a:lnSpc>
                        <a:spcAft>
                          <a:spcPts val="0"/>
                        </a:spcAft>
                      </a:pPr>
                      <a:r>
                        <a:rPr lang="id-ID" sz="1100" u="none" dirty="0">
                          <a:effectLst/>
                          <a:latin typeface="Fira Sans Light" panose="020B0604020202020204" charset="0"/>
                        </a:rPr>
                        <a:t>Data akhir</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extLst>
                  <a:ext uri="{0D108BD9-81ED-4DB2-BD59-A6C34878D82A}">
                    <a16:rowId xmlns:a16="http://schemas.microsoft.com/office/drawing/2014/main" val="2937772807"/>
                  </a:ext>
                </a:extLst>
              </a:tr>
              <a:tr h="1024876">
                <a:tc>
                  <a:txBody>
                    <a:bodyPr/>
                    <a:lstStyle/>
                    <a:p>
                      <a:pPr>
                        <a:lnSpc>
                          <a:spcPct val="115000"/>
                        </a:lnSpc>
                        <a:spcAft>
                          <a:spcPts val="0"/>
                        </a:spcAft>
                      </a:pPr>
                      <a:r>
                        <a:rPr lang="id-ID" sz="1100" u="none" dirty="0">
                          <a:effectLst/>
                          <a:latin typeface="Fira Sans Light" panose="020B0604020202020204" charset="0"/>
                        </a:rPr>
                        <a:t>dr. Erlina menyarankan agar pasien Covid-19 selalu memantau frekuensi napas agar bisa mengetahui tanda sesak napas - #Sains https://t.co/mxpV2xCBBP</a:t>
                      </a:r>
                      <a:endParaRPr lang="en-ID" sz="1100" u="none" dirty="0">
                        <a:effectLst/>
                        <a:latin typeface="Fira Sans Light" panose="020B0604020202020204" charset="0"/>
                      </a:endParaRPr>
                    </a:p>
                    <a:p>
                      <a:pPr>
                        <a:lnSpc>
                          <a:spcPct val="115000"/>
                        </a:lnSpc>
                        <a:spcAft>
                          <a:spcPts val="0"/>
                        </a:spcAft>
                      </a:pPr>
                      <a:r>
                        <a:rPr lang="id-ID" sz="1100" u="sng" dirty="0">
                          <a:effectLst/>
                          <a:latin typeface="Fira Sans Light" panose="020B0604020202020204" charset="0"/>
                        </a:rPr>
                        <a:t> </a:t>
                      </a:r>
                      <a:endParaRPr lang="en-ID" sz="1100"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tc>
                  <a:txBody>
                    <a:bodyPr/>
                    <a:lstStyle/>
                    <a:p>
                      <a:pPr algn="just">
                        <a:lnSpc>
                          <a:spcPct val="115000"/>
                        </a:lnSpc>
                        <a:spcAft>
                          <a:spcPts val="0"/>
                        </a:spcAft>
                      </a:pPr>
                      <a:r>
                        <a:rPr lang="id-ID" sz="1100" u="none" dirty="0">
                          <a:effectLst/>
                          <a:latin typeface="Fira Sans Light" panose="020B0604020202020204" charset="0"/>
                        </a:rPr>
                        <a:t>“dr”, “erlina”, “menyarankan”, “agar”, “pasien”, “covid19”, “selalu”, “memantau”, “frekuensi”, “napas”, “agar”, “bisa”, “mengetahui”, “tanda”, “sesak”, “napas”</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extLst>
                  <a:ext uri="{0D108BD9-81ED-4DB2-BD59-A6C34878D82A}">
                    <a16:rowId xmlns:a16="http://schemas.microsoft.com/office/drawing/2014/main" val="641885192"/>
                  </a:ext>
                </a:extLst>
              </a:tr>
              <a:tr h="1717397">
                <a:tc>
                  <a:txBody>
                    <a:bodyPr/>
                    <a:lstStyle/>
                    <a:p>
                      <a:pPr>
                        <a:lnSpc>
                          <a:spcPct val="115000"/>
                        </a:lnSpc>
                        <a:spcAft>
                          <a:spcPts val="0"/>
                        </a:spcAft>
                      </a:pPr>
                      <a:r>
                        <a:rPr lang="id-ID" sz="1100" u="none" dirty="0">
                          <a:effectLst/>
                          <a:latin typeface="Fira Sans Light" panose="020B0604020202020204" charset="0"/>
                        </a:rPr>
                        <a:t>kyk ga sanggup pegang hp lamaÂ².. liat twitter pd nyari oksigen trs kamar RS, di WA juga tiap hr ada aja grup yg ngabarin  positif, nyari obat, donar darah plasma, kritis lah sesak napas lah.. gw yg sehat jd berasa ikut sakit.. ðŸ˜µ</a:t>
                      </a:r>
                      <a:endParaRPr lang="en-ID" sz="1100" u="none" dirty="0">
                        <a:effectLst/>
                        <a:latin typeface="Fira Sans Light" panose="020B0604020202020204" charset="0"/>
                      </a:endParaRPr>
                    </a:p>
                    <a:p>
                      <a:pPr>
                        <a:lnSpc>
                          <a:spcPct val="115000"/>
                        </a:lnSpc>
                        <a:spcAft>
                          <a:spcPts val="0"/>
                        </a:spcAft>
                      </a:pPr>
                      <a:r>
                        <a:rPr lang="id-ID" sz="1100" u="sng" dirty="0">
                          <a:effectLst/>
                          <a:latin typeface="Fira Sans Light" panose="020B0604020202020204" charset="0"/>
                        </a:rPr>
                        <a:t> </a:t>
                      </a:r>
                      <a:endParaRPr lang="en-ID" sz="1100"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tc>
                  <a:txBody>
                    <a:bodyPr/>
                    <a:lstStyle/>
                    <a:p>
                      <a:pPr algn="just">
                        <a:lnSpc>
                          <a:spcPct val="115000"/>
                        </a:lnSpc>
                        <a:spcAft>
                          <a:spcPts val="0"/>
                        </a:spcAft>
                      </a:pPr>
                      <a:r>
                        <a:rPr lang="id-ID" sz="1100" u="none" dirty="0">
                          <a:effectLst/>
                          <a:latin typeface="Fira Sans Light" panose="020B0604020202020204" charset="0"/>
                        </a:rPr>
                        <a:t>“kyk”,  “ga”,  “sanggup”,  “pegang”,  “hp”,  “lama”, “liat”,  “twitter”,  “pd”,  “nyari”,  “oksigen”,  “trs”,  “kamar”,  “RS”, “di”,  “WA”,  “juga”,  “tiap”,  “hr”,  “ada”,  “aja”, “grup”,  “yg”,  “ngabarin”,  “positif”,   “nyari”,  “obat”, “donar”,  “darah”,  “plasma”,  “kritis”,  “lah”,  “sesak”,  “napas”,  “lah”,  “gw”,  “yg”,  “sehat”,  “jd”,  “berasa”,  “ikut”,  “sakit”</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7152" marR="67152" marT="0" marB="0"/>
                </a:tc>
                <a:extLst>
                  <a:ext uri="{0D108BD9-81ED-4DB2-BD59-A6C34878D82A}">
                    <a16:rowId xmlns:a16="http://schemas.microsoft.com/office/drawing/2014/main" val="3243465573"/>
                  </a:ext>
                </a:extLst>
              </a:tr>
            </a:tbl>
          </a:graphicData>
        </a:graphic>
      </p:graphicFrame>
      <p:sp>
        <p:nvSpPr>
          <p:cNvPr id="11" name="Google Shape;3165;p34">
            <a:extLst>
              <a:ext uri="{FF2B5EF4-FFF2-40B4-BE49-F238E27FC236}">
                <a16:creationId xmlns:a16="http://schemas.microsoft.com/office/drawing/2014/main" id="{0FDBB5F5-306C-4A80-978B-19B10D5ECF02}"/>
              </a:ext>
            </a:extLst>
          </p:cNvPr>
          <p:cNvSpPr txBox="1">
            <a:spLocks/>
          </p:cNvSpPr>
          <p:nvPr/>
        </p:nvSpPr>
        <p:spPr>
          <a:xfrm>
            <a:off x="269728" y="83142"/>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ID" sz="2800"/>
              <a:t>METODE PENELITIAN</a:t>
            </a:r>
            <a:endParaRPr lang="en-ID" sz="2800" dirty="0"/>
          </a:p>
        </p:txBody>
      </p:sp>
      <p:graphicFrame>
        <p:nvGraphicFramePr>
          <p:cNvPr id="2" name="Table 1">
            <a:extLst>
              <a:ext uri="{FF2B5EF4-FFF2-40B4-BE49-F238E27FC236}">
                <a16:creationId xmlns:a16="http://schemas.microsoft.com/office/drawing/2014/main" id="{95664BD3-CF73-4CF9-866E-C0600CADBDA8}"/>
              </a:ext>
            </a:extLst>
          </p:cNvPr>
          <p:cNvGraphicFramePr>
            <a:graphicFrameLocks noGrp="1"/>
          </p:cNvGraphicFramePr>
          <p:nvPr>
            <p:extLst>
              <p:ext uri="{D42A27DB-BD31-4B8C-83A1-F6EECF244321}">
                <p14:modId xmlns:p14="http://schemas.microsoft.com/office/powerpoint/2010/main" val="4013991393"/>
              </p:ext>
            </p:extLst>
          </p:nvPr>
        </p:nvGraphicFramePr>
        <p:xfrm>
          <a:off x="534192" y="1159962"/>
          <a:ext cx="3867150" cy="3888613"/>
        </p:xfrm>
        <a:graphic>
          <a:graphicData uri="http://schemas.openxmlformats.org/drawingml/2006/table">
            <a:tbl>
              <a:tblPr firstRow="1" firstCol="1" bandRow="1">
                <a:tableStyleId>{1176BA0C-36CF-444F-8144-008A9575A7CD}</a:tableStyleId>
              </a:tblPr>
              <a:tblGrid>
                <a:gridCol w="1954333">
                  <a:extLst>
                    <a:ext uri="{9D8B030D-6E8A-4147-A177-3AD203B41FA5}">
                      <a16:colId xmlns:a16="http://schemas.microsoft.com/office/drawing/2014/main" val="885717653"/>
                    </a:ext>
                  </a:extLst>
                </a:gridCol>
                <a:gridCol w="1912817">
                  <a:extLst>
                    <a:ext uri="{9D8B030D-6E8A-4147-A177-3AD203B41FA5}">
                      <a16:colId xmlns:a16="http://schemas.microsoft.com/office/drawing/2014/main" val="649395408"/>
                    </a:ext>
                  </a:extLst>
                </a:gridCol>
              </a:tblGrid>
              <a:tr h="182878">
                <a:tc>
                  <a:txBody>
                    <a:bodyPr/>
                    <a:lstStyle/>
                    <a:p>
                      <a:pPr algn="ctr">
                        <a:lnSpc>
                          <a:spcPct val="107000"/>
                        </a:lnSpc>
                        <a:spcAft>
                          <a:spcPts val="0"/>
                        </a:spcAft>
                      </a:pPr>
                      <a:r>
                        <a:rPr lang="id-ID" sz="1200" u="none" dirty="0">
                          <a:effectLst/>
                          <a:latin typeface="Fira Sans Light" panose="020B0604020202020204" charset="0"/>
                        </a:rPr>
                        <a:t>Data awal</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d-ID" sz="1200" u="none" dirty="0">
                          <a:effectLst/>
                          <a:latin typeface="Fira Sans Light" panose="020B0604020202020204" charset="0"/>
                        </a:rPr>
                        <a:t>Data akhir</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30485"/>
                  </a:ext>
                </a:extLst>
              </a:tr>
              <a:tr h="1530814">
                <a:tc>
                  <a:txBody>
                    <a:bodyPr/>
                    <a:lstStyle/>
                    <a:p>
                      <a:pPr>
                        <a:lnSpc>
                          <a:spcPct val="107000"/>
                        </a:lnSpc>
                        <a:spcAft>
                          <a:spcPts val="0"/>
                        </a:spcAft>
                      </a:pPr>
                      <a:r>
                        <a:rPr lang="id-ID" sz="1200" u="none" dirty="0">
                          <a:effectLst/>
                          <a:latin typeface="Fira Sans Light" panose="020B0604020202020204" charset="0"/>
                        </a:rPr>
                        <a:t>dr. Erlina menyarankan agar pasien Covid-19 selalu memantau frekuensi napas agar bisa mengetahui tanda sesak napas - #Sains https://t.co/mxpV2xCBBP</a:t>
                      </a:r>
                      <a:endParaRPr lang="en-ID" sz="1100" u="none" dirty="0">
                        <a:effectLst/>
                        <a:latin typeface="Fira Sans Light" panose="020B0604020202020204" charset="0"/>
                      </a:endParaRPr>
                    </a:p>
                    <a:p>
                      <a:pPr>
                        <a:lnSpc>
                          <a:spcPct val="107000"/>
                        </a:lnSpc>
                        <a:spcAft>
                          <a:spcPts val="0"/>
                        </a:spcAft>
                      </a:pPr>
                      <a:r>
                        <a:rPr lang="id-ID" sz="1200" u="none" dirty="0">
                          <a:effectLst/>
                          <a:latin typeface="Fira Sans Light" panose="020B0604020202020204" charset="0"/>
                        </a:rPr>
                        <a:t> </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u="none" dirty="0">
                          <a:effectLst/>
                          <a:latin typeface="Fira Sans Light" panose="020B0604020202020204" charset="0"/>
                        </a:rPr>
                        <a:t>“</a:t>
                      </a:r>
                      <a:r>
                        <a:rPr lang="id-ID" sz="1200" u="none" dirty="0">
                          <a:effectLst/>
                          <a:latin typeface="Fira Sans Light" panose="020B0604020202020204" charset="0"/>
                        </a:rPr>
                        <a:t>dr. </a:t>
                      </a:r>
                      <a:r>
                        <a:rPr lang="en-US" sz="1200" u="none" dirty="0">
                          <a:effectLst/>
                          <a:latin typeface="Fira Sans Light" panose="020B0604020202020204" charset="0"/>
                        </a:rPr>
                        <a:t>e</a:t>
                      </a:r>
                      <a:r>
                        <a:rPr lang="id-ID" sz="1200" u="none" dirty="0">
                          <a:effectLst/>
                          <a:latin typeface="Fira Sans Light" panose="020B0604020202020204" charset="0"/>
                        </a:rPr>
                        <a:t>rlina menyarankan agar pasien </a:t>
                      </a:r>
                      <a:r>
                        <a:rPr lang="en-US" sz="1200" u="none" dirty="0">
                          <a:effectLst/>
                          <a:latin typeface="Fira Sans Light" panose="020B0604020202020204" charset="0"/>
                        </a:rPr>
                        <a:t>c</a:t>
                      </a:r>
                      <a:r>
                        <a:rPr lang="id-ID" sz="1200" u="none" dirty="0">
                          <a:effectLst/>
                          <a:latin typeface="Fira Sans Light" panose="020B0604020202020204" charset="0"/>
                        </a:rPr>
                        <a:t>ovid19 selalu memantau frekuensi napas agar bisa mengetahui tanda sesak napas</a:t>
                      </a:r>
                      <a:r>
                        <a:rPr lang="en-US" sz="1200" u="none" dirty="0">
                          <a:effectLst/>
                          <a:latin typeface="Fira Sans Light" panose="020B0604020202020204" charset="0"/>
                        </a:rPr>
                        <a:t>”</a:t>
                      </a:r>
                      <a:endParaRPr lang="en-ID" sz="1100" u="none" dirty="0">
                        <a:effectLst/>
                        <a:latin typeface="Fira Sans Light" panose="020B0604020202020204" charset="0"/>
                      </a:endParaRPr>
                    </a:p>
                    <a:p>
                      <a:pPr algn="just">
                        <a:lnSpc>
                          <a:spcPct val="107000"/>
                        </a:lnSpc>
                        <a:spcAft>
                          <a:spcPts val="0"/>
                        </a:spcAft>
                      </a:pPr>
                      <a:r>
                        <a:rPr lang="id-ID" sz="1200" u="none" dirty="0">
                          <a:effectLst/>
                          <a:latin typeface="Fira Sans Light" panose="020B0604020202020204" charset="0"/>
                        </a:rPr>
                        <a:t> </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1326254"/>
                  </a:ext>
                </a:extLst>
              </a:tr>
              <a:tr h="2108500">
                <a:tc>
                  <a:txBody>
                    <a:bodyPr/>
                    <a:lstStyle/>
                    <a:p>
                      <a:pPr>
                        <a:lnSpc>
                          <a:spcPct val="107000"/>
                        </a:lnSpc>
                        <a:spcAft>
                          <a:spcPts val="0"/>
                        </a:spcAft>
                      </a:pPr>
                      <a:r>
                        <a:rPr lang="id-ID" sz="1200" u="none">
                          <a:effectLst/>
                          <a:latin typeface="Fira Sans Light" panose="020B0604020202020204" charset="0"/>
                        </a:rPr>
                        <a:t>kyk ga sanggup pegang hp lamaÂ².. liat twitter pd nyari oksigen trs kamar RS, di WA juga tiap hr ada aja grup yg ngabarin  positif, nyari obat, donar darah plasma, kritis lah sesak napas lah.. gw yg sehat jd berasa ikut sakit.. ðŸ˜µ</a:t>
                      </a:r>
                      <a:endParaRPr lang="en-ID" sz="1100" u="none">
                        <a:effectLst/>
                        <a:latin typeface="Fira Sans Light" panose="020B0604020202020204" charset="0"/>
                      </a:endParaRPr>
                    </a:p>
                    <a:p>
                      <a:pPr>
                        <a:lnSpc>
                          <a:spcPct val="107000"/>
                        </a:lnSpc>
                        <a:spcAft>
                          <a:spcPts val="0"/>
                        </a:spcAft>
                      </a:pPr>
                      <a:r>
                        <a:rPr lang="id-ID" sz="1200" u="none">
                          <a:effectLst/>
                          <a:latin typeface="Fira Sans Light" panose="020B0604020202020204" charset="0"/>
                        </a:rPr>
                        <a:t> </a:t>
                      </a:r>
                      <a:endParaRPr lang="en-ID" sz="1100" u="none">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u="none" dirty="0">
                          <a:effectLst/>
                          <a:latin typeface="Fira Sans Light" panose="020B0604020202020204" charset="0"/>
                        </a:rPr>
                        <a:t>“</a:t>
                      </a:r>
                      <a:r>
                        <a:rPr lang="id-ID" sz="1200" u="none" dirty="0">
                          <a:effectLst/>
                          <a:latin typeface="Fira Sans Light" panose="020B0604020202020204" charset="0"/>
                        </a:rPr>
                        <a:t>kyk ga sanggup pegang hp lama².. liat twitter pd nyari oksigen trs kamar </a:t>
                      </a:r>
                      <a:r>
                        <a:rPr lang="en-US" sz="1200" u="none" dirty="0" err="1">
                          <a:effectLst/>
                          <a:latin typeface="Fira Sans Light" panose="020B0604020202020204" charset="0"/>
                        </a:rPr>
                        <a:t>rs</a:t>
                      </a:r>
                      <a:r>
                        <a:rPr lang="id-ID" sz="1200" u="none" dirty="0">
                          <a:effectLst/>
                          <a:latin typeface="Fira Sans Light" panose="020B0604020202020204" charset="0"/>
                        </a:rPr>
                        <a:t>, di </a:t>
                      </a:r>
                      <a:r>
                        <a:rPr lang="en-US" sz="1200" u="none" dirty="0" err="1">
                          <a:effectLst/>
                          <a:latin typeface="Fira Sans Light" panose="020B0604020202020204" charset="0"/>
                        </a:rPr>
                        <a:t>wa</a:t>
                      </a:r>
                      <a:r>
                        <a:rPr lang="en-US" sz="1200" u="none" dirty="0">
                          <a:effectLst/>
                          <a:latin typeface="Fira Sans Light" panose="020B0604020202020204" charset="0"/>
                        </a:rPr>
                        <a:t> </a:t>
                      </a:r>
                      <a:r>
                        <a:rPr lang="id-ID" sz="1200" u="none" dirty="0">
                          <a:effectLst/>
                          <a:latin typeface="Fira Sans Light" panose="020B0604020202020204" charset="0"/>
                        </a:rPr>
                        <a:t>juga tiap hr ada aja grup yg ngabarin  positif, nyari obat, donar darah plasma, kritis lah sesak napas lah.. gw yg sehat jd berasa ikut sakit.. </a:t>
                      </a:r>
                      <a:r>
                        <a:rPr lang="en-US" sz="1200" u="none" dirty="0">
                          <a:effectLst/>
                          <a:latin typeface="Fira Sans Light" panose="020B0604020202020204" charset="0"/>
                        </a:rPr>
                        <a:t>“</a:t>
                      </a:r>
                      <a:endParaRPr lang="en-ID" sz="1100" u="none" dirty="0">
                        <a:effectLst/>
                        <a:latin typeface="Fira Sans Light" panose="020B0604020202020204" charset="0"/>
                      </a:endParaRPr>
                    </a:p>
                    <a:p>
                      <a:pPr algn="just">
                        <a:lnSpc>
                          <a:spcPct val="107000"/>
                        </a:lnSpc>
                        <a:spcAft>
                          <a:spcPts val="0"/>
                        </a:spcAft>
                      </a:pPr>
                      <a:r>
                        <a:rPr lang="id-ID" sz="1200" u="none" dirty="0">
                          <a:effectLst/>
                          <a:latin typeface="Fira Sans Light" panose="020B0604020202020204" charset="0"/>
                        </a:rPr>
                        <a:t> </a:t>
                      </a:r>
                      <a:endParaRPr lang="en-ID" sz="1100" u="none" dirty="0">
                        <a:effectLst/>
                        <a:latin typeface="Fira Sans Light"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6380946"/>
                  </a:ext>
                </a:extLst>
              </a:tr>
            </a:tbl>
          </a:graphicData>
        </a:graphic>
      </p:graphicFrame>
      <p:sp>
        <p:nvSpPr>
          <p:cNvPr id="8" name="Google Shape;3176;p34">
            <a:extLst>
              <a:ext uri="{FF2B5EF4-FFF2-40B4-BE49-F238E27FC236}">
                <a16:creationId xmlns:a16="http://schemas.microsoft.com/office/drawing/2014/main" id="{D91CD23E-4333-438F-B9B2-A7241D7E4AA9}"/>
              </a:ext>
            </a:extLst>
          </p:cNvPr>
          <p:cNvSpPr txBox="1">
            <a:spLocks/>
          </p:cNvSpPr>
          <p:nvPr/>
        </p:nvSpPr>
        <p:spPr>
          <a:xfrm>
            <a:off x="1384730" y="587262"/>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800" b="1" i="1" dirty="0"/>
              <a:t>Case Folding</a:t>
            </a:r>
            <a:endParaRPr lang="en-ID" b="1" i="1" dirty="0"/>
          </a:p>
        </p:txBody>
      </p:sp>
    </p:spTree>
    <p:extLst>
      <p:ext uri="{BB962C8B-B14F-4D97-AF65-F5344CB8AC3E}">
        <p14:creationId xmlns:p14="http://schemas.microsoft.com/office/powerpoint/2010/main" val="4208430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5895125" y="655842"/>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i="1" dirty="0"/>
              <a:t>Stemming</a:t>
            </a:r>
            <a:endParaRPr lang="en-ID" b="1" i="1" dirty="0"/>
          </a:p>
        </p:txBody>
      </p:sp>
      <p:sp>
        <p:nvSpPr>
          <p:cNvPr id="11" name="Google Shape;3165;p34">
            <a:extLst>
              <a:ext uri="{FF2B5EF4-FFF2-40B4-BE49-F238E27FC236}">
                <a16:creationId xmlns:a16="http://schemas.microsoft.com/office/drawing/2014/main" id="{0FDBB5F5-306C-4A80-978B-19B10D5ECF02}"/>
              </a:ext>
            </a:extLst>
          </p:cNvPr>
          <p:cNvSpPr txBox="1">
            <a:spLocks/>
          </p:cNvSpPr>
          <p:nvPr/>
        </p:nvSpPr>
        <p:spPr>
          <a:xfrm>
            <a:off x="269728" y="83142"/>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ID" sz="2800"/>
              <a:t>METODE PENELITIAN</a:t>
            </a:r>
            <a:endParaRPr lang="en-ID" sz="2800" dirty="0"/>
          </a:p>
        </p:txBody>
      </p:sp>
      <p:graphicFrame>
        <p:nvGraphicFramePr>
          <p:cNvPr id="2" name="Table 1">
            <a:extLst>
              <a:ext uri="{FF2B5EF4-FFF2-40B4-BE49-F238E27FC236}">
                <a16:creationId xmlns:a16="http://schemas.microsoft.com/office/drawing/2014/main" id="{122737B4-E7F5-4B8D-9063-24E1896C888D}"/>
              </a:ext>
            </a:extLst>
          </p:cNvPr>
          <p:cNvGraphicFramePr>
            <a:graphicFrameLocks noGrp="1"/>
          </p:cNvGraphicFramePr>
          <p:nvPr>
            <p:extLst>
              <p:ext uri="{D42A27DB-BD31-4B8C-83A1-F6EECF244321}">
                <p14:modId xmlns:p14="http://schemas.microsoft.com/office/powerpoint/2010/main" val="3730867622"/>
              </p:ext>
            </p:extLst>
          </p:nvPr>
        </p:nvGraphicFramePr>
        <p:xfrm>
          <a:off x="4572000" y="1228542"/>
          <a:ext cx="4243104" cy="3436620"/>
        </p:xfrm>
        <a:graphic>
          <a:graphicData uri="http://schemas.openxmlformats.org/drawingml/2006/table">
            <a:tbl>
              <a:tblPr firstRow="1" firstCol="1" bandRow="1">
                <a:tableStyleId>{1176BA0C-36CF-444F-8144-008A9575A7CD}</a:tableStyleId>
              </a:tblPr>
              <a:tblGrid>
                <a:gridCol w="2121552">
                  <a:extLst>
                    <a:ext uri="{9D8B030D-6E8A-4147-A177-3AD203B41FA5}">
                      <a16:colId xmlns:a16="http://schemas.microsoft.com/office/drawing/2014/main" val="1345410451"/>
                    </a:ext>
                  </a:extLst>
                </a:gridCol>
                <a:gridCol w="2121552">
                  <a:extLst>
                    <a:ext uri="{9D8B030D-6E8A-4147-A177-3AD203B41FA5}">
                      <a16:colId xmlns:a16="http://schemas.microsoft.com/office/drawing/2014/main" val="815029706"/>
                    </a:ext>
                  </a:extLst>
                </a:gridCol>
              </a:tblGrid>
              <a:tr h="0">
                <a:tc>
                  <a:txBody>
                    <a:bodyPr/>
                    <a:lstStyle/>
                    <a:p>
                      <a:pPr algn="ctr">
                        <a:lnSpc>
                          <a:spcPct val="115000"/>
                        </a:lnSpc>
                        <a:spcAft>
                          <a:spcPts val="0"/>
                        </a:spcAft>
                      </a:pPr>
                      <a:r>
                        <a:rPr lang="id-ID" sz="1100" u="none">
                          <a:effectLst/>
                          <a:latin typeface="Fira Sans Light" panose="020B0604020202020204" charset="0"/>
                        </a:rPr>
                        <a:t>Data awal</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0"/>
                        </a:spcAft>
                      </a:pPr>
                      <a:r>
                        <a:rPr lang="id-ID" sz="1100" u="none">
                          <a:effectLst/>
                          <a:latin typeface="Fira Sans Light" panose="020B0604020202020204" charset="0"/>
                        </a:rPr>
                        <a:t>Data akhir</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253156885"/>
                  </a:ext>
                </a:extLst>
              </a:tr>
              <a:tr h="0">
                <a:tc>
                  <a:txBody>
                    <a:bodyPr/>
                    <a:lstStyle/>
                    <a:p>
                      <a:pPr>
                        <a:lnSpc>
                          <a:spcPct val="115000"/>
                        </a:lnSpc>
                        <a:spcAft>
                          <a:spcPts val="0"/>
                        </a:spcAft>
                      </a:pPr>
                      <a:r>
                        <a:rPr lang="id-ID" sz="1100" u="none" dirty="0">
                          <a:effectLst/>
                          <a:latin typeface="Fira Sans Light" panose="020B0604020202020204" charset="0"/>
                        </a:rPr>
                        <a:t>“dr”, “erlina”, “menyarankan”, “pasien”, “covid19”, “memantau”, “frekuensi”, “napas”, “tanda”, “sesak”, “napas”</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spcAft>
                          <a:spcPts val="0"/>
                        </a:spcAft>
                      </a:pPr>
                      <a:r>
                        <a:rPr lang="id-ID" sz="1100" u="none">
                          <a:effectLst/>
                          <a:latin typeface="Fira Sans Light" panose="020B0604020202020204" charset="0"/>
                        </a:rPr>
                        <a:t>“dr”, “erlina”, “saran”, “pasien”, “covid19”, “pantau”, “frekuensi”, “napas”, “tanda”, “sesak”, “napas”</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498845952"/>
                  </a:ext>
                </a:extLst>
              </a:tr>
              <a:tr h="0">
                <a:tc>
                  <a:txBody>
                    <a:bodyPr/>
                    <a:lstStyle/>
                    <a:p>
                      <a:pPr>
                        <a:lnSpc>
                          <a:spcPct val="115000"/>
                        </a:lnSpc>
                        <a:spcAft>
                          <a:spcPts val="0"/>
                        </a:spcAft>
                      </a:pPr>
                      <a:r>
                        <a:rPr lang="id-ID" sz="1100" u="none">
                          <a:effectLst/>
                          <a:latin typeface="Fira Sans Light" panose="020B0604020202020204" charset="0"/>
                        </a:rPr>
                        <a:t>“kyk”,  “ga”,  “sanggup”,  “pegang”,  “hp”,  “lama”, “liat”,  “twitter”,  “pd”,  “nyari”,  “oksigen”,  “trs”,  “kamar”,  “RS”, “di”,  “WA”,  “juga”,  “tiap”,  “hr”,  “ada”,  “aja”, “grup”,  “yg”,  “ngabarin”,  “positif”,   “nyari”,  “obat”, “donar”,  “darah”,  “plasma”,  “kritis”,  “lah”,  “sesak”,  “napas”,  “lah”,  “gw”,  “yg”,  “sehat”,  “jd”,  “berasa”,  “ikut”,  “sakit”</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spcAft>
                          <a:spcPts val="0"/>
                        </a:spcAft>
                      </a:pPr>
                      <a:r>
                        <a:rPr lang="id-ID" sz="1100" u="none" dirty="0">
                          <a:effectLst/>
                          <a:latin typeface="Fira Sans Light" panose="020B0604020202020204" charset="0"/>
                        </a:rPr>
                        <a:t>“sanggup”, “pegang”, “oksigen”, “kamar”, “grup”, “positif”, “obat”, “darah”, “plasma”, “kritis”, “sesak”, “napas”, “sehat”, “asa”, “sakit”</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36435869"/>
                  </a:ext>
                </a:extLst>
              </a:tr>
            </a:tbl>
          </a:graphicData>
        </a:graphic>
      </p:graphicFrame>
      <p:sp>
        <p:nvSpPr>
          <p:cNvPr id="18" name="Google Shape;3176;p34">
            <a:extLst>
              <a:ext uri="{FF2B5EF4-FFF2-40B4-BE49-F238E27FC236}">
                <a16:creationId xmlns:a16="http://schemas.microsoft.com/office/drawing/2014/main" id="{4D78A7E1-7331-4A42-8524-75D17D40A036}"/>
              </a:ext>
            </a:extLst>
          </p:cNvPr>
          <p:cNvSpPr txBox="1">
            <a:spLocks/>
          </p:cNvSpPr>
          <p:nvPr/>
        </p:nvSpPr>
        <p:spPr>
          <a:xfrm>
            <a:off x="6917201" y="3816732"/>
            <a:ext cx="164703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u="sng" dirty="0">
                <a:hlinkClick r:id="rId3"/>
              </a:rPr>
              <a:t>https://github.com/sastrawi/sastrawi</a:t>
            </a:r>
            <a:endParaRPr lang="en-US" sz="1200" dirty="0"/>
          </a:p>
        </p:txBody>
      </p:sp>
      <p:sp>
        <p:nvSpPr>
          <p:cNvPr id="10" name="Google Shape;3176;p34">
            <a:extLst>
              <a:ext uri="{FF2B5EF4-FFF2-40B4-BE49-F238E27FC236}">
                <a16:creationId xmlns:a16="http://schemas.microsoft.com/office/drawing/2014/main" id="{6D99CE77-C5CB-4A4A-B224-B558D9ACCB80}"/>
              </a:ext>
            </a:extLst>
          </p:cNvPr>
          <p:cNvSpPr txBox="1">
            <a:spLocks/>
          </p:cNvSpPr>
          <p:nvPr/>
        </p:nvSpPr>
        <p:spPr>
          <a:xfrm>
            <a:off x="1225320" y="549162"/>
            <a:ext cx="2857986"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Penghapusan </a:t>
            </a:r>
            <a:r>
              <a:rPr lang="en-US" sz="1800" b="1" i="1" dirty="0" err="1"/>
              <a:t>Stopwords</a:t>
            </a:r>
            <a:endParaRPr lang="en-ID" b="1" i="1" dirty="0"/>
          </a:p>
        </p:txBody>
      </p:sp>
      <p:graphicFrame>
        <p:nvGraphicFramePr>
          <p:cNvPr id="13" name="Table 12">
            <a:extLst>
              <a:ext uri="{FF2B5EF4-FFF2-40B4-BE49-F238E27FC236}">
                <a16:creationId xmlns:a16="http://schemas.microsoft.com/office/drawing/2014/main" id="{560AAA1E-8609-4D02-BC56-4C1748D57442}"/>
              </a:ext>
            </a:extLst>
          </p:cNvPr>
          <p:cNvGraphicFramePr>
            <a:graphicFrameLocks noGrp="1"/>
          </p:cNvGraphicFramePr>
          <p:nvPr>
            <p:extLst>
              <p:ext uri="{D42A27DB-BD31-4B8C-83A1-F6EECF244321}">
                <p14:modId xmlns:p14="http://schemas.microsoft.com/office/powerpoint/2010/main" val="1145674837"/>
              </p:ext>
            </p:extLst>
          </p:nvPr>
        </p:nvGraphicFramePr>
        <p:xfrm>
          <a:off x="271952" y="1144821"/>
          <a:ext cx="4136423" cy="3822192"/>
        </p:xfrm>
        <a:graphic>
          <a:graphicData uri="http://schemas.openxmlformats.org/drawingml/2006/table">
            <a:tbl>
              <a:tblPr firstRow="1" firstCol="1" bandRow="1">
                <a:tableStyleId>{1176BA0C-36CF-444F-8144-008A9575A7CD}</a:tableStyleId>
              </a:tblPr>
              <a:tblGrid>
                <a:gridCol w="2029975">
                  <a:extLst>
                    <a:ext uri="{9D8B030D-6E8A-4147-A177-3AD203B41FA5}">
                      <a16:colId xmlns:a16="http://schemas.microsoft.com/office/drawing/2014/main" val="649048998"/>
                    </a:ext>
                  </a:extLst>
                </a:gridCol>
                <a:gridCol w="2106448">
                  <a:extLst>
                    <a:ext uri="{9D8B030D-6E8A-4147-A177-3AD203B41FA5}">
                      <a16:colId xmlns:a16="http://schemas.microsoft.com/office/drawing/2014/main" val="2959678407"/>
                    </a:ext>
                  </a:extLst>
                </a:gridCol>
              </a:tblGrid>
              <a:tr h="175442">
                <a:tc>
                  <a:txBody>
                    <a:bodyPr/>
                    <a:lstStyle/>
                    <a:p>
                      <a:pPr algn="ctr">
                        <a:lnSpc>
                          <a:spcPct val="115000"/>
                        </a:lnSpc>
                        <a:spcAft>
                          <a:spcPts val="0"/>
                        </a:spcAft>
                      </a:pPr>
                      <a:r>
                        <a:rPr lang="id-ID" sz="1100" u="none" dirty="0">
                          <a:effectLst/>
                          <a:latin typeface="Fira Sans Light" panose="020B0604020202020204" charset="0"/>
                        </a:rPr>
                        <a:t>Data awal</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0"/>
                        </a:spcAft>
                      </a:pPr>
                      <a:r>
                        <a:rPr lang="id-ID" sz="1100" u="none">
                          <a:effectLst/>
                          <a:latin typeface="Fira Sans Light" panose="020B0604020202020204" charset="0"/>
                        </a:rPr>
                        <a:t>Data akhir</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643530153"/>
                  </a:ext>
                </a:extLst>
              </a:tr>
              <a:tr h="939089">
                <a:tc>
                  <a:txBody>
                    <a:bodyPr/>
                    <a:lstStyle/>
                    <a:p>
                      <a:pPr>
                        <a:lnSpc>
                          <a:spcPct val="115000"/>
                        </a:lnSpc>
                        <a:spcAft>
                          <a:spcPts val="0"/>
                        </a:spcAft>
                      </a:pPr>
                      <a:r>
                        <a:rPr lang="id-ID" sz="1100" u="none" dirty="0">
                          <a:effectLst/>
                          <a:latin typeface="Fira Sans Light" panose="020B0604020202020204" charset="0"/>
                        </a:rPr>
                        <a:t>“dr”, “erlina”, “menyarankan”, “agar”, “pasien”, “covid19”, “selalu”, “memantau”, “frekuensi”, “napas”, “agar”, “bisa”, “mengetahui”, “tanda”, “sesak”, “napas”</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spcAft>
                          <a:spcPts val="0"/>
                        </a:spcAft>
                      </a:pPr>
                      <a:r>
                        <a:rPr lang="id-ID" sz="1100" u="none">
                          <a:effectLst/>
                          <a:latin typeface="Fira Sans Light" panose="020B0604020202020204" charset="0"/>
                        </a:rPr>
                        <a:t>“dr”, “erlina”, “menyarankan”, “pasien”, “covid19”, “memantau”, “frekuensi”, “napas”, “tanda”, “sesak”, “napas”</a:t>
                      </a:r>
                      <a:endParaRPr lang="en-ID" sz="1100" u="none">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81063434"/>
                  </a:ext>
                </a:extLst>
              </a:tr>
              <a:tr h="1893647">
                <a:tc>
                  <a:txBody>
                    <a:bodyPr/>
                    <a:lstStyle/>
                    <a:p>
                      <a:pPr>
                        <a:lnSpc>
                          <a:spcPct val="115000"/>
                        </a:lnSpc>
                        <a:spcAft>
                          <a:spcPts val="0"/>
                        </a:spcAft>
                      </a:pPr>
                      <a:r>
                        <a:rPr lang="id-ID" sz="1100" u="none" dirty="0">
                          <a:effectLst/>
                          <a:latin typeface="Fira Sans Light" panose="020B0604020202020204" charset="0"/>
                        </a:rPr>
                        <a:t>“kyk”,  “ga”,  “sanggup”,  “pegang”,  “hp”,  “lama”, “liat”,  “twitter”,  “pd”,  “nyari”,  “oksigen”,  “trs”,  “kamar”,  “RS”, “di”,  “WA”,  “juga”,  “tiap”,  “hr”,  “ada”,  “aja”, “grup”,  “yg”,  “ngabarin”,  “positif”,   “nyari”,  “obat”, “donar”,  “darah”,  “plasma”,  “kritis”,  “lah”,  “sesak”,  “napas”,  “lah”,  “gw”,  “yg”,  “sehat”,  “jd”,  “berasa”,  “ikut”,  “sakit”</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tc>
                  <a:txBody>
                    <a:bodyPr/>
                    <a:lstStyle/>
                    <a:p>
                      <a:pPr algn="just">
                        <a:lnSpc>
                          <a:spcPct val="115000"/>
                        </a:lnSpc>
                        <a:spcAft>
                          <a:spcPts val="0"/>
                        </a:spcAft>
                      </a:pPr>
                      <a:r>
                        <a:rPr lang="id-ID" sz="1100" u="none" dirty="0">
                          <a:effectLst/>
                          <a:latin typeface="Fira Sans Light" panose="020B0604020202020204" charset="0"/>
                        </a:rPr>
                        <a:t>“kyk”, “ga”, “sanggup”, “pegang”, “hp”, “liat”, “twitter”, “pd”, “nyari”, “oksigen”, “trs”, “kamar”, “RS”, “WA”, “hr”, “aja”, “grup”, “yg”, “ngabarin”, “positif”, “nyari”, “obat”, “donar”, “darah”, “plasma”, “kritis”, “sesak”, “napas”, “gw”, “yg”, “sehat”, “jd”, “berasa”, “sakit”</a:t>
                      </a:r>
                      <a:endParaRPr lang="en-ID" sz="1100" u="none" dirty="0">
                        <a:effectLst/>
                        <a:latin typeface="Fira Sans Light" panose="020B060402020202020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152625838"/>
                  </a:ext>
                </a:extLst>
              </a:tr>
            </a:tbl>
          </a:graphicData>
        </a:graphic>
      </p:graphicFrame>
    </p:spTree>
    <p:extLst>
      <p:ext uri="{BB962C8B-B14F-4D97-AF65-F5344CB8AC3E}">
        <p14:creationId xmlns:p14="http://schemas.microsoft.com/office/powerpoint/2010/main" val="3692183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176" name="Google Shape;3176;p34"/>
          <p:cNvSpPr txBox="1">
            <a:spLocks noGrp="1"/>
          </p:cNvSpPr>
          <p:nvPr>
            <p:ph type="subTitle" idx="14"/>
          </p:nvPr>
        </p:nvSpPr>
        <p:spPr>
          <a:xfrm>
            <a:off x="803285" y="3340823"/>
            <a:ext cx="7620715" cy="1390650"/>
          </a:xfrm>
          <a:prstGeom prst="rect">
            <a:avLst/>
          </a:prstGeom>
        </p:spPr>
        <p:txBody>
          <a:bodyPr spcFirstLastPara="1" wrap="square" lIns="0" tIns="0" rIns="0" bIns="0" anchor="ctr" anchorCtr="0">
            <a:noAutofit/>
          </a:bodyPr>
          <a:lstStyle/>
          <a:p>
            <a:pPr marL="0" lvl="0" indent="0" algn="ctr"/>
            <a:r>
              <a:rPr lang="en-US" sz="1400" dirty="0"/>
              <a:t>Tahap terakhir yang dilakukan pada </a:t>
            </a:r>
            <a:r>
              <a:rPr lang="en-US" sz="1400" dirty="0" err="1"/>
              <a:t>praproses</a:t>
            </a:r>
            <a:r>
              <a:rPr lang="en-US" sz="1400" dirty="0"/>
              <a:t> data dengan TF-IDF. Pada tahap ini dilakukan perhitungan sesuai dengan persamaan 2.1, 2.2, dan 2.3. </a:t>
            </a:r>
          </a:p>
          <a:p>
            <a:pPr marL="0" lvl="0" indent="0" algn="ctr"/>
            <a:r>
              <a:rPr lang="en-US" sz="1400" dirty="0"/>
              <a:t>Hasil dari tahap ini adalah vektor ukuran kemiripan yang dimiliki tiap kata kunci dokumen.</a:t>
            </a:r>
            <a:endParaRPr sz="12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2366066" y="2999411"/>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err="1"/>
              <a:t>Pembobotan</a:t>
            </a:r>
            <a:r>
              <a:rPr lang="en-US" b="1" dirty="0"/>
              <a:t> TF-IDF</a:t>
            </a:r>
            <a:endParaRPr lang="en-ID" b="1" dirty="0"/>
          </a:p>
        </p:txBody>
      </p:sp>
      <p:sp>
        <p:nvSpPr>
          <p:cNvPr id="5" name="Google Shape;3176;p34">
            <a:extLst>
              <a:ext uri="{FF2B5EF4-FFF2-40B4-BE49-F238E27FC236}">
                <a16:creationId xmlns:a16="http://schemas.microsoft.com/office/drawing/2014/main" id="{C06CAEFF-62D7-4446-8691-9CC59529F367}"/>
              </a:ext>
            </a:extLst>
          </p:cNvPr>
          <p:cNvSpPr txBox="1">
            <a:spLocks/>
          </p:cNvSpPr>
          <p:nvPr/>
        </p:nvSpPr>
        <p:spPr>
          <a:xfrm>
            <a:off x="3374141" y="1046287"/>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i="1" dirty="0"/>
              <a:t>TDM</a:t>
            </a:r>
            <a:endParaRPr lang="en-ID" b="1" i="1" dirty="0"/>
          </a:p>
        </p:txBody>
      </p:sp>
      <p:sp>
        <p:nvSpPr>
          <p:cNvPr id="6" name="Google Shape;3176;p34">
            <a:extLst>
              <a:ext uri="{FF2B5EF4-FFF2-40B4-BE49-F238E27FC236}">
                <a16:creationId xmlns:a16="http://schemas.microsoft.com/office/drawing/2014/main" id="{A86CA1EE-A7CB-47BB-B970-5CADFCD073CA}"/>
              </a:ext>
            </a:extLst>
          </p:cNvPr>
          <p:cNvSpPr txBox="1">
            <a:spLocks/>
          </p:cNvSpPr>
          <p:nvPr/>
        </p:nvSpPr>
        <p:spPr>
          <a:xfrm>
            <a:off x="855032" y="1939368"/>
            <a:ext cx="743393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Proses pembuatan </a:t>
            </a:r>
            <a:r>
              <a:rPr lang="en-US" sz="1400" i="1" dirty="0"/>
              <a:t>Term Document Matrix </a:t>
            </a:r>
            <a:r>
              <a:rPr lang="en-US" sz="1400" dirty="0"/>
              <a:t>(TDM) menggunakan </a:t>
            </a:r>
            <a:r>
              <a:rPr lang="en-US" sz="1400" i="1" dirty="0"/>
              <a:t>library </a:t>
            </a:r>
            <a:r>
              <a:rPr lang="en-US" sz="1400" dirty="0" err="1"/>
              <a:t>scikit</a:t>
            </a:r>
            <a:r>
              <a:rPr lang="en-US" sz="1400" dirty="0"/>
              <a:t>-learn berbasis Python yang tersedia pada </a:t>
            </a:r>
            <a:r>
              <a:rPr lang="en-US" sz="1400" u="sng" dirty="0">
                <a:hlinkClick r:id="rId3"/>
              </a:rPr>
              <a:t>https://scikit-learn.org/</a:t>
            </a:r>
            <a:r>
              <a:rPr lang="en-US" sz="1400" dirty="0"/>
              <a:t> . Tahap pembuatan TDM dilakukan untuk menghasilkan matriks frekuensi kemunculan </a:t>
            </a:r>
            <a:r>
              <a:rPr lang="en-US" sz="1400" i="1" dirty="0"/>
              <a:t>term </a:t>
            </a:r>
            <a:r>
              <a:rPr lang="en-US" sz="1400" dirty="0"/>
              <a:t>pada suatu dokumen. Satu </a:t>
            </a:r>
            <a:r>
              <a:rPr lang="en-US" sz="1400" i="1" dirty="0"/>
              <a:t>tweet </a:t>
            </a:r>
            <a:r>
              <a:rPr lang="en-US" sz="1400" dirty="0"/>
              <a:t>mewakili 1 dokumen. Matriks pada TDM memiliki baris yang berisi indeks dari dokumen pada kumpulan </a:t>
            </a:r>
            <a:r>
              <a:rPr lang="en-US" sz="1400" i="1" dirty="0"/>
              <a:t>corpus</a:t>
            </a:r>
            <a:r>
              <a:rPr lang="en-US" sz="1400" dirty="0"/>
              <a:t> dan kolom yang menunjukkan kata yang ada dalam </a:t>
            </a:r>
            <a:r>
              <a:rPr lang="en-US" sz="1400" i="1" dirty="0"/>
              <a:t>tweet</a:t>
            </a:r>
            <a:r>
              <a:rPr lang="en-US" sz="1400" dirty="0"/>
              <a:t>.</a:t>
            </a:r>
          </a:p>
        </p:txBody>
      </p:sp>
    </p:spTree>
    <p:extLst>
      <p:ext uri="{BB962C8B-B14F-4D97-AF65-F5344CB8AC3E}">
        <p14:creationId xmlns:p14="http://schemas.microsoft.com/office/powerpoint/2010/main" val="32836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3488963" y="2571750"/>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DBSCAN</a:t>
            </a:r>
            <a:endParaRPr lang="en-ID" b="1" dirty="0"/>
          </a:p>
        </p:txBody>
      </p:sp>
      <p:sp>
        <p:nvSpPr>
          <p:cNvPr id="11" name="Google Shape;3165;p34">
            <a:extLst>
              <a:ext uri="{FF2B5EF4-FFF2-40B4-BE49-F238E27FC236}">
                <a16:creationId xmlns:a16="http://schemas.microsoft.com/office/drawing/2014/main" id="{0FDBB5F5-306C-4A80-978B-19B10D5ECF02}"/>
              </a:ext>
            </a:extLst>
          </p:cNvPr>
          <p:cNvSpPr txBox="1">
            <a:spLocks/>
          </p:cNvSpPr>
          <p:nvPr/>
        </p:nvSpPr>
        <p:spPr>
          <a:xfrm>
            <a:off x="597388" y="0"/>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2800" dirty="0"/>
              <a:t>METODE PENELITIAN</a:t>
            </a:r>
          </a:p>
        </p:txBody>
      </p:sp>
      <p:sp>
        <p:nvSpPr>
          <p:cNvPr id="18" name="Google Shape;3176;p34">
            <a:extLst>
              <a:ext uri="{FF2B5EF4-FFF2-40B4-BE49-F238E27FC236}">
                <a16:creationId xmlns:a16="http://schemas.microsoft.com/office/drawing/2014/main" id="{4D78A7E1-7331-4A42-8524-75D17D40A036}"/>
              </a:ext>
            </a:extLst>
          </p:cNvPr>
          <p:cNvSpPr txBox="1">
            <a:spLocks/>
          </p:cNvSpPr>
          <p:nvPr/>
        </p:nvSpPr>
        <p:spPr>
          <a:xfrm>
            <a:off x="2529317" y="3816732"/>
            <a:ext cx="164703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endParaRPr lang="en-US" sz="1200" dirty="0"/>
          </a:p>
        </p:txBody>
      </p:sp>
      <p:pic>
        <p:nvPicPr>
          <p:cNvPr id="10" name="Picture 9" descr="Diagram&#10;&#10;Description automatically generated">
            <a:extLst>
              <a:ext uri="{FF2B5EF4-FFF2-40B4-BE49-F238E27FC236}">
                <a16:creationId xmlns:a16="http://schemas.microsoft.com/office/drawing/2014/main" id="{28D20EC0-772C-46A1-8ACD-D0E77322ABA0}"/>
              </a:ext>
            </a:extLst>
          </p:cNvPr>
          <p:cNvPicPr/>
          <p:nvPr/>
        </p:nvPicPr>
        <p:blipFill rotWithShape="1">
          <a:blip r:embed="rId3">
            <a:extLst>
              <a:ext uri="{28A0092B-C50C-407E-A947-70E740481C1C}">
                <a14:useLocalDpi xmlns:a14="http://schemas.microsoft.com/office/drawing/2010/main" val="0"/>
              </a:ext>
            </a:extLst>
          </a:blip>
          <a:srcRect b="42204"/>
          <a:stretch/>
        </p:blipFill>
        <p:spPr>
          <a:xfrm>
            <a:off x="593798" y="286496"/>
            <a:ext cx="3138811" cy="4341699"/>
          </a:xfrm>
          <a:prstGeom prst="rect">
            <a:avLst/>
          </a:prstGeom>
        </p:spPr>
      </p:pic>
      <p:sp>
        <p:nvSpPr>
          <p:cNvPr id="14" name="Google Shape;3165;p34">
            <a:extLst>
              <a:ext uri="{FF2B5EF4-FFF2-40B4-BE49-F238E27FC236}">
                <a16:creationId xmlns:a16="http://schemas.microsoft.com/office/drawing/2014/main" id="{5179440A-554B-44F0-867F-85DEC544AD2D}"/>
              </a:ext>
            </a:extLst>
          </p:cNvPr>
          <p:cNvSpPr txBox="1">
            <a:spLocks/>
          </p:cNvSpPr>
          <p:nvPr/>
        </p:nvSpPr>
        <p:spPr>
          <a:xfrm>
            <a:off x="720000" y="668628"/>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2400" dirty="0" err="1">
                <a:solidFill>
                  <a:srgbClr val="020305"/>
                </a:solidFill>
              </a:rPr>
              <a:t>Klasterisasi</a:t>
            </a:r>
            <a:endParaRPr lang="en-ID" sz="2400" dirty="0">
              <a:solidFill>
                <a:srgbClr val="020305"/>
              </a:solidFill>
            </a:endParaRPr>
          </a:p>
        </p:txBody>
      </p:sp>
      <p:sp>
        <p:nvSpPr>
          <p:cNvPr id="15" name="Google Shape;3176;p34">
            <a:extLst>
              <a:ext uri="{FF2B5EF4-FFF2-40B4-BE49-F238E27FC236}">
                <a16:creationId xmlns:a16="http://schemas.microsoft.com/office/drawing/2014/main" id="{CBA61A6F-D85D-4148-AB0C-6AD916A3B8A0}"/>
              </a:ext>
            </a:extLst>
          </p:cNvPr>
          <p:cNvSpPr txBox="1">
            <a:spLocks/>
          </p:cNvSpPr>
          <p:nvPr/>
        </p:nvSpPr>
        <p:spPr>
          <a:xfrm>
            <a:off x="3366351" y="3720804"/>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endParaRPr lang="en-ID" b="1" dirty="0"/>
          </a:p>
        </p:txBody>
      </p:sp>
      <p:pic>
        <p:nvPicPr>
          <p:cNvPr id="16" name="Picture 15" descr="Diagram&#10;&#10;Description automatically generated">
            <a:extLst>
              <a:ext uri="{FF2B5EF4-FFF2-40B4-BE49-F238E27FC236}">
                <a16:creationId xmlns:a16="http://schemas.microsoft.com/office/drawing/2014/main" id="{F64667C2-C622-48B0-9C20-9C257E16E0D4}"/>
              </a:ext>
            </a:extLst>
          </p:cNvPr>
          <p:cNvPicPr/>
          <p:nvPr/>
        </p:nvPicPr>
        <p:blipFill rotWithShape="1">
          <a:blip r:embed="rId3">
            <a:extLst>
              <a:ext uri="{28A0092B-C50C-407E-A947-70E740481C1C}">
                <a14:useLocalDpi xmlns:a14="http://schemas.microsoft.com/office/drawing/2010/main" val="0"/>
              </a:ext>
            </a:extLst>
          </a:blip>
          <a:srcRect t="58365"/>
          <a:stretch/>
        </p:blipFill>
        <p:spPr>
          <a:xfrm>
            <a:off x="5411393" y="1234177"/>
            <a:ext cx="3365259" cy="3353314"/>
          </a:xfrm>
          <a:prstGeom prst="rect">
            <a:avLst/>
          </a:prstGeom>
        </p:spPr>
      </p:pic>
    </p:spTree>
    <p:extLst>
      <p:ext uri="{BB962C8B-B14F-4D97-AF65-F5344CB8AC3E}">
        <p14:creationId xmlns:p14="http://schemas.microsoft.com/office/powerpoint/2010/main" val="3166406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434" name="Google Shape;3434;p38"/>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400" dirty="0"/>
              <a:t>Latar Belakang</a:t>
            </a:r>
            <a:endParaRPr sz="2400" dirty="0"/>
          </a:p>
        </p:txBody>
      </p:sp>
      <p:sp>
        <p:nvSpPr>
          <p:cNvPr id="3436" name="Google Shape;3436;p38"/>
          <p:cNvSpPr txBox="1">
            <a:spLocks noGrp="1"/>
          </p:cNvSpPr>
          <p:nvPr>
            <p:ph type="subTitle" idx="2"/>
          </p:nvPr>
        </p:nvSpPr>
        <p:spPr>
          <a:xfrm>
            <a:off x="642535" y="2437788"/>
            <a:ext cx="6779048" cy="829800"/>
          </a:xfrm>
          <a:prstGeom prst="rect">
            <a:avLst/>
          </a:prstGeom>
        </p:spPr>
        <p:txBody>
          <a:bodyPr spcFirstLastPara="1" wrap="square" lIns="0" tIns="0" rIns="0" bIns="0" anchor="ctr" anchorCtr="0">
            <a:noAutofit/>
          </a:bodyPr>
          <a:lstStyle/>
          <a:p>
            <a:pPr marL="285750" lvl="0" indent="-285750" algn="just" rtl="0">
              <a:spcBef>
                <a:spcPts val="0"/>
              </a:spcBef>
              <a:spcAft>
                <a:spcPts val="0"/>
              </a:spcAft>
              <a:buFont typeface="Wingdings" panose="05000000000000000000" pitchFamily="2" charset="2"/>
              <a:buChar char="§"/>
            </a:pPr>
            <a:r>
              <a:rPr lang="en-US" sz="1400" dirty="0"/>
              <a:t>Media sosial atau situs </a:t>
            </a:r>
            <a:r>
              <a:rPr lang="en-US" sz="1400" dirty="0" err="1"/>
              <a:t>mikroblog</a:t>
            </a:r>
            <a:r>
              <a:rPr lang="en-US" sz="1400" dirty="0"/>
              <a:t> dapat digunakan sebagai sistem sensor untuk mendeteksi bencana dan kejadian lainnya pada suatu daerah (Crooks </a:t>
            </a:r>
            <a:r>
              <a:rPr lang="en-US" sz="1400" i="1" dirty="0"/>
              <a:t>et al.</a:t>
            </a:r>
            <a:r>
              <a:rPr lang="en-US" sz="1400" dirty="0"/>
              <a:t> 2013)</a:t>
            </a:r>
          </a:p>
          <a:p>
            <a:pPr marL="285750" lvl="0" indent="-285750" algn="just" rtl="0">
              <a:spcBef>
                <a:spcPts val="0"/>
              </a:spcBef>
              <a:spcAft>
                <a:spcPts val="0"/>
              </a:spcAft>
              <a:buFont typeface="Wingdings" panose="05000000000000000000" pitchFamily="2" charset="2"/>
              <a:buChar char="§"/>
            </a:pPr>
            <a:endParaRPr lang="en-US" sz="1400" dirty="0"/>
          </a:p>
          <a:p>
            <a:pPr marL="285750" lvl="0" indent="-285750" algn="just" rtl="0">
              <a:spcBef>
                <a:spcPts val="0"/>
              </a:spcBef>
              <a:spcAft>
                <a:spcPts val="0"/>
              </a:spcAft>
              <a:buFont typeface="Wingdings" panose="05000000000000000000" pitchFamily="2" charset="2"/>
              <a:buChar char="§"/>
            </a:pPr>
            <a:r>
              <a:rPr lang="en-US" sz="1400" dirty="0"/>
              <a:t>Aliran informasi yang ada pada situs </a:t>
            </a:r>
            <a:r>
              <a:rPr lang="en-US" sz="1400" dirty="0" err="1"/>
              <a:t>mikroblog</a:t>
            </a:r>
            <a:r>
              <a:rPr lang="en-US" sz="1400" dirty="0"/>
              <a:t> tergolong tinggi dan cepat, sehingga bermanfaat untuk pemrosesan informasi (Imran </a:t>
            </a:r>
            <a:r>
              <a:rPr lang="en-US" sz="1400" i="1" dirty="0"/>
              <a:t>et al</a:t>
            </a:r>
            <a:r>
              <a:rPr lang="en-US" sz="1400" dirty="0"/>
              <a:t>. 2013)</a:t>
            </a:r>
          </a:p>
          <a:p>
            <a:pPr marL="285750" lvl="0" indent="-285750" algn="just" rtl="0">
              <a:spcBef>
                <a:spcPts val="0"/>
              </a:spcBef>
              <a:spcAft>
                <a:spcPts val="0"/>
              </a:spcAft>
              <a:buFont typeface="Wingdings" panose="05000000000000000000" pitchFamily="2" charset="2"/>
              <a:buChar char="§"/>
            </a:pPr>
            <a:endParaRPr lang="en-US" sz="1400" dirty="0"/>
          </a:p>
          <a:p>
            <a:pPr marL="285750" lvl="0" indent="-285750" algn="just" rtl="0">
              <a:spcBef>
                <a:spcPts val="0"/>
              </a:spcBef>
              <a:spcAft>
                <a:spcPts val="0"/>
              </a:spcAft>
              <a:buFont typeface="Wingdings" panose="05000000000000000000" pitchFamily="2" charset="2"/>
              <a:buChar char="§"/>
            </a:pPr>
            <a:r>
              <a:rPr lang="en-US" sz="1400" dirty="0"/>
              <a:t>Twitter dapat memberikan data untuk digunakan sebagai analisis </a:t>
            </a:r>
            <a:r>
              <a:rPr lang="en-US" sz="1400" i="1" dirty="0" err="1"/>
              <a:t>realtime</a:t>
            </a:r>
            <a:r>
              <a:rPr lang="en-US" sz="1400" i="1" dirty="0"/>
              <a:t> </a:t>
            </a:r>
            <a:r>
              <a:rPr lang="en-US" sz="1400" dirty="0"/>
              <a:t>selamat terjadinya situasi darurat (Terpstra</a:t>
            </a:r>
            <a:r>
              <a:rPr lang="en-US" sz="1400" i="1" dirty="0"/>
              <a:t> et al. </a:t>
            </a:r>
            <a:r>
              <a:rPr lang="en-US" sz="1400" dirty="0"/>
              <a:t>2012)</a:t>
            </a:r>
          </a:p>
          <a:p>
            <a:pPr marL="285750" lvl="0" indent="-285750" algn="just" rtl="0">
              <a:spcBef>
                <a:spcPts val="0"/>
              </a:spcBef>
              <a:spcAft>
                <a:spcPts val="0"/>
              </a:spcAft>
              <a:buFont typeface="Wingdings" panose="05000000000000000000" pitchFamily="2" charset="2"/>
              <a:buChar char="§"/>
            </a:pPr>
            <a:endParaRPr lang="en-US" sz="1400" dirty="0"/>
          </a:p>
          <a:p>
            <a:pPr marL="285750" lvl="0" indent="-285750" algn="just" rtl="0">
              <a:spcBef>
                <a:spcPts val="0"/>
              </a:spcBef>
              <a:spcAft>
                <a:spcPts val="0"/>
              </a:spcAft>
              <a:buFont typeface="Wingdings" panose="05000000000000000000" pitchFamily="2" charset="2"/>
              <a:buChar char="§"/>
            </a:pPr>
            <a:r>
              <a:rPr lang="en-US" sz="1400" dirty="0"/>
              <a:t>Pengguna sering dapat menunjukkan kebiasaannya dalam penggunaan media sosial, sehingga dapat </a:t>
            </a:r>
            <a:r>
              <a:rPr lang="en-US" sz="1400" dirty="0" err="1"/>
              <a:t>diasumsikan</a:t>
            </a:r>
            <a:r>
              <a:rPr lang="en-US" sz="1400" dirty="0"/>
              <a:t> </a:t>
            </a:r>
            <a:r>
              <a:rPr lang="en-US" sz="1400" dirty="0" err="1"/>
              <a:t>klaster</a:t>
            </a:r>
            <a:r>
              <a:rPr lang="en-US" sz="1400" dirty="0"/>
              <a:t> yang terjadi adalah kebiasaan pengguna media sosial (</a:t>
            </a:r>
            <a:r>
              <a:rPr lang="en-US" sz="1400" dirty="0" err="1"/>
              <a:t>Dwianti</a:t>
            </a:r>
            <a:r>
              <a:rPr lang="en-US" sz="1400" dirty="0"/>
              <a:t>, 2019)</a:t>
            </a:r>
          </a:p>
          <a:p>
            <a:pPr marL="285750" lvl="0" indent="-285750" algn="just" rtl="0">
              <a:spcBef>
                <a:spcPts val="0"/>
              </a:spcBef>
              <a:spcAft>
                <a:spcPts val="0"/>
              </a:spcAft>
              <a:buFont typeface="Wingdings" panose="05000000000000000000" pitchFamily="2" charset="2"/>
              <a:buChar char="§"/>
            </a:pPr>
            <a:endParaRPr lang="en-US" sz="1400" dirty="0"/>
          </a:p>
          <a:p>
            <a:pPr marL="285750" lvl="0" indent="-285750" algn="just" rtl="0">
              <a:spcBef>
                <a:spcPts val="0"/>
              </a:spcBef>
              <a:spcAft>
                <a:spcPts val="0"/>
              </a:spcAft>
              <a:buFont typeface="Wingdings" panose="05000000000000000000" pitchFamily="2" charset="2"/>
              <a:buChar char="§"/>
            </a:pPr>
            <a:r>
              <a:rPr lang="en-US" sz="1400" dirty="0"/>
              <a:t>Penyebaran penyakit menular langsung (COVID-19) menjadi perhatian serius dunia saat ini dalam hal penanganan kesehatan  (Susilo, 2020)</a:t>
            </a:r>
          </a:p>
        </p:txBody>
      </p:sp>
    </p:spTree>
    <p:extLst>
      <p:ext uri="{BB962C8B-B14F-4D97-AF65-F5344CB8AC3E}">
        <p14:creationId xmlns:p14="http://schemas.microsoft.com/office/powerpoint/2010/main" val="1604494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11" name="Google Shape;3165;p34">
            <a:extLst>
              <a:ext uri="{FF2B5EF4-FFF2-40B4-BE49-F238E27FC236}">
                <a16:creationId xmlns:a16="http://schemas.microsoft.com/office/drawing/2014/main" id="{0FDBB5F5-306C-4A80-978B-19B10D5ECF02}"/>
              </a:ext>
            </a:extLst>
          </p:cNvPr>
          <p:cNvSpPr txBox="1">
            <a:spLocks/>
          </p:cNvSpPr>
          <p:nvPr/>
        </p:nvSpPr>
        <p:spPr>
          <a:xfrm>
            <a:off x="597388" y="0"/>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2800" dirty="0"/>
              <a:t>METODE PENELITIAN</a:t>
            </a:r>
          </a:p>
        </p:txBody>
      </p:sp>
      <p:sp>
        <p:nvSpPr>
          <p:cNvPr id="8" name="Google Shape;3176;p34">
            <a:extLst>
              <a:ext uri="{FF2B5EF4-FFF2-40B4-BE49-F238E27FC236}">
                <a16:creationId xmlns:a16="http://schemas.microsoft.com/office/drawing/2014/main" id="{E603EBD4-F572-4AF1-B743-5AB8D302F24D}"/>
              </a:ext>
            </a:extLst>
          </p:cNvPr>
          <p:cNvSpPr txBox="1">
            <a:spLocks/>
          </p:cNvSpPr>
          <p:nvPr/>
        </p:nvSpPr>
        <p:spPr>
          <a:xfrm>
            <a:off x="3488963" y="2312821"/>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OPTICS</a:t>
            </a:r>
            <a:endParaRPr lang="en-ID" b="1" dirty="0"/>
          </a:p>
        </p:txBody>
      </p:sp>
      <p:sp>
        <p:nvSpPr>
          <p:cNvPr id="18" name="Google Shape;3176;p34">
            <a:extLst>
              <a:ext uri="{FF2B5EF4-FFF2-40B4-BE49-F238E27FC236}">
                <a16:creationId xmlns:a16="http://schemas.microsoft.com/office/drawing/2014/main" id="{4D78A7E1-7331-4A42-8524-75D17D40A036}"/>
              </a:ext>
            </a:extLst>
          </p:cNvPr>
          <p:cNvSpPr txBox="1">
            <a:spLocks/>
          </p:cNvSpPr>
          <p:nvPr/>
        </p:nvSpPr>
        <p:spPr>
          <a:xfrm>
            <a:off x="2529317" y="3816732"/>
            <a:ext cx="164703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endParaRPr lang="en-US" sz="1200" dirty="0"/>
          </a:p>
        </p:txBody>
      </p:sp>
      <p:pic>
        <p:nvPicPr>
          <p:cNvPr id="13" name="Picture 12" descr="Diagram&#10;&#10;Description automatically generated">
            <a:extLst>
              <a:ext uri="{FF2B5EF4-FFF2-40B4-BE49-F238E27FC236}">
                <a16:creationId xmlns:a16="http://schemas.microsoft.com/office/drawing/2014/main" id="{CF7A96CF-26E4-4730-9481-5C31CC64D957}"/>
              </a:ext>
            </a:extLst>
          </p:cNvPr>
          <p:cNvPicPr/>
          <p:nvPr/>
        </p:nvPicPr>
        <p:blipFill rotWithShape="1">
          <a:blip r:embed="rId3">
            <a:extLst>
              <a:ext uri="{28A0092B-C50C-407E-A947-70E740481C1C}">
                <a14:useLocalDpi xmlns:a14="http://schemas.microsoft.com/office/drawing/2010/main" val="0"/>
              </a:ext>
            </a:extLst>
          </a:blip>
          <a:srcRect t="52987"/>
          <a:stretch/>
        </p:blipFill>
        <p:spPr>
          <a:xfrm>
            <a:off x="5843018" y="1582828"/>
            <a:ext cx="2785553" cy="2885936"/>
          </a:xfrm>
          <a:prstGeom prst="rect">
            <a:avLst/>
          </a:prstGeom>
        </p:spPr>
      </p:pic>
      <p:sp>
        <p:nvSpPr>
          <p:cNvPr id="14" name="Google Shape;3165;p34">
            <a:extLst>
              <a:ext uri="{FF2B5EF4-FFF2-40B4-BE49-F238E27FC236}">
                <a16:creationId xmlns:a16="http://schemas.microsoft.com/office/drawing/2014/main" id="{5179440A-554B-44F0-867F-85DEC544AD2D}"/>
              </a:ext>
            </a:extLst>
          </p:cNvPr>
          <p:cNvSpPr txBox="1">
            <a:spLocks/>
          </p:cNvSpPr>
          <p:nvPr/>
        </p:nvSpPr>
        <p:spPr>
          <a:xfrm>
            <a:off x="720000" y="904838"/>
            <a:ext cx="77040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2400" dirty="0" err="1">
                <a:solidFill>
                  <a:srgbClr val="020305"/>
                </a:solidFill>
              </a:rPr>
              <a:t>Klasterisasi</a:t>
            </a:r>
            <a:endParaRPr lang="en-ID" sz="2400" dirty="0">
              <a:solidFill>
                <a:srgbClr val="020305"/>
              </a:solidFill>
            </a:endParaRPr>
          </a:p>
        </p:txBody>
      </p:sp>
      <p:pic>
        <p:nvPicPr>
          <p:cNvPr id="16" name="Picture 15" descr="Diagram&#10;&#10;Description automatically generated">
            <a:extLst>
              <a:ext uri="{FF2B5EF4-FFF2-40B4-BE49-F238E27FC236}">
                <a16:creationId xmlns:a16="http://schemas.microsoft.com/office/drawing/2014/main" id="{7416945C-67D9-4EE7-8FA9-4F24A208BD7F}"/>
              </a:ext>
            </a:extLst>
          </p:cNvPr>
          <p:cNvPicPr/>
          <p:nvPr/>
        </p:nvPicPr>
        <p:blipFill rotWithShape="1">
          <a:blip r:embed="rId3">
            <a:extLst>
              <a:ext uri="{28A0092B-C50C-407E-A947-70E740481C1C}">
                <a14:useLocalDpi xmlns:a14="http://schemas.microsoft.com/office/drawing/2010/main" val="0"/>
              </a:ext>
            </a:extLst>
          </a:blip>
          <a:srcRect b="46986"/>
          <a:stretch/>
        </p:blipFill>
        <p:spPr>
          <a:xfrm>
            <a:off x="838109" y="904838"/>
            <a:ext cx="3136723" cy="3664544"/>
          </a:xfrm>
          <a:prstGeom prst="rect">
            <a:avLst/>
          </a:prstGeom>
        </p:spPr>
      </p:pic>
    </p:spTree>
    <p:extLst>
      <p:ext uri="{BB962C8B-B14F-4D97-AF65-F5344CB8AC3E}">
        <p14:creationId xmlns:p14="http://schemas.microsoft.com/office/powerpoint/2010/main" val="2174955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176" name="Google Shape;3176;p34"/>
          <p:cNvSpPr txBox="1">
            <a:spLocks noGrp="1"/>
          </p:cNvSpPr>
          <p:nvPr>
            <p:ph type="subTitle" idx="14"/>
          </p:nvPr>
        </p:nvSpPr>
        <p:spPr>
          <a:xfrm>
            <a:off x="761642" y="2251710"/>
            <a:ext cx="7620715" cy="1390650"/>
          </a:xfrm>
          <a:prstGeom prst="rect">
            <a:avLst/>
          </a:prstGeom>
        </p:spPr>
        <p:txBody>
          <a:bodyPr spcFirstLastPara="1" wrap="square" lIns="0" tIns="0" rIns="0" bIns="0" anchor="ctr" anchorCtr="0">
            <a:noAutofit/>
          </a:bodyPr>
          <a:lstStyle/>
          <a:p>
            <a:pPr marL="0" lvl="0" indent="0" algn="ctr"/>
            <a:r>
              <a:rPr lang="en-ID" dirty="0"/>
              <a:t>Kualitas </a:t>
            </a:r>
            <a:r>
              <a:rPr lang="en-ID" dirty="0" err="1"/>
              <a:t>klaster</a:t>
            </a:r>
            <a:r>
              <a:rPr lang="en-ID" dirty="0"/>
              <a:t> </a:t>
            </a:r>
            <a:r>
              <a:rPr lang="en-ID" i="1" dirty="0"/>
              <a:t>C</a:t>
            </a:r>
            <a:r>
              <a:rPr lang="en-ID" i="1" baseline="-25000" dirty="0"/>
              <a:t>i</a:t>
            </a:r>
            <a:r>
              <a:rPr lang="en-ID" i="1" dirty="0"/>
              <a:t> </a:t>
            </a:r>
            <a:r>
              <a:rPr lang="en-ID" dirty="0"/>
              <a:t>dapat diukur dengan menggunakan </a:t>
            </a:r>
            <a:r>
              <a:rPr lang="en-ID" i="1" dirty="0"/>
              <a:t>silhouette coefficient.</a:t>
            </a:r>
            <a:r>
              <a:rPr lang="en-ID" dirty="0"/>
              <a:t> Teknik ini memberikan representasi grafis singkat dari seberapa baik setiap objek terletak pada kelompok. Analisa metode validitas ini dilakukan dengan melihat besar nilai s. Hasil perhitungan nilai indeks validitas silhouette dapat bervariasi antara -1 hingga 1 (Budiman et al., 2016). </a:t>
            </a:r>
            <a:endParaRPr sz="12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2324423" y="1519916"/>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a:t>Evaluasi Hasil </a:t>
            </a:r>
            <a:r>
              <a:rPr lang="en-US" b="1" i="1" dirty="0"/>
              <a:t>(Silhouette Coefficient)</a:t>
            </a:r>
            <a:endParaRPr lang="en-ID" b="1" i="1" dirty="0"/>
          </a:p>
        </p:txBody>
      </p:sp>
    </p:spTree>
    <p:extLst>
      <p:ext uri="{BB962C8B-B14F-4D97-AF65-F5344CB8AC3E}">
        <p14:creationId xmlns:p14="http://schemas.microsoft.com/office/powerpoint/2010/main" val="1734092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9" name="Google Shape;3176;p34">
            <a:extLst>
              <a:ext uri="{FF2B5EF4-FFF2-40B4-BE49-F238E27FC236}">
                <a16:creationId xmlns:a16="http://schemas.microsoft.com/office/drawing/2014/main" id="{94AEEE7B-17A4-499C-B66D-EAB64AE64284}"/>
              </a:ext>
            </a:extLst>
          </p:cNvPr>
          <p:cNvSpPr txBox="1">
            <a:spLocks/>
          </p:cNvSpPr>
          <p:nvPr/>
        </p:nvSpPr>
        <p:spPr>
          <a:xfrm>
            <a:off x="3414712" y="1533987"/>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400" dirty="0"/>
              <a:t>Pada perancangan sistem ini digunakan konsep UML (Unified Modelling Language), yaitu Use Case Diagram dan Activity Diagram. Use Case Diagram digunakan sebagai penggambaran interaksi antar aktor dengan sistem, sedangkan Activity Diagram digunakan untuk menggambarkan alur penggunaan sistem.</a:t>
            </a:r>
          </a:p>
        </p:txBody>
      </p:sp>
      <p:sp>
        <p:nvSpPr>
          <p:cNvPr id="12" name="Google Shape;3176;p34">
            <a:extLst>
              <a:ext uri="{FF2B5EF4-FFF2-40B4-BE49-F238E27FC236}">
                <a16:creationId xmlns:a16="http://schemas.microsoft.com/office/drawing/2014/main" id="{76BB43A0-1736-42F4-A4EE-A949E2A5E75B}"/>
              </a:ext>
            </a:extLst>
          </p:cNvPr>
          <p:cNvSpPr txBox="1">
            <a:spLocks/>
          </p:cNvSpPr>
          <p:nvPr/>
        </p:nvSpPr>
        <p:spPr>
          <a:xfrm>
            <a:off x="684281" y="1533987"/>
            <a:ext cx="216607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Perancangan Sistem</a:t>
            </a:r>
            <a:endParaRPr lang="en-ID" b="1" dirty="0"/>
          </a:p>
        </p:txBody>
      </p:sp>
      <p:sp>
        <p:nvSpPr>
          <p:cNvPr id="14" name="Google Shape;3176;p34">
            <a:extLst>
              <a:ext uri="{FF2B5EF4-FFF2-40B4-BE49-F238E27FC236}">
                <a16:creationId xmlns:a16="http://schemas.microsoft.com/office/drawing/2014/main" id="{EAD5E049-B480-4E4C-BDF3-C5BA2AA145EA}"/>
              </a:ext>
            </a:extLst>
          </p:cNvPr>
          <p:cNvSpPr txBox="1">
            <a:spLocks/>
          </p:cNvSpPr>
          <p:nvPr/>
        </p:nvSpPr>
        <p:spPr>
          <a:xfrm>
            <a:off x="3414711" y="3240125"/>
            <a:ext cx="5200651"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US" sz="1400" dirty="0"/>
              <a:t> </a:t>
            </a:r>
            <a:endParaRPr lang="en-ID" sz="1400" dirty="0"/>
          </a:p>
        </p:txBody>
      </p:sp>
      <p:sp>
        <p:nvSpPr>
          <p:cNvPr id="15" name="Google Shape;3176;p34">
            <a:extLst>
              <a:ext uri="{FF2B5EF4-FFF2-40B4-BE49-F238E27FC236}">
                <a16:creationId xmlns:a16="http://schemas.microsoft.com/office/drawing/2014/main" id="{46A8373B-646F-4D27-8D06-AAFBA08EFBE1}"/>
              </a:ext>
            </a:extLst>
          </p:cNvPr>
          <p:cNvSpPr txBox="1">
            <a:spLocks/>
          </p:cNvSpPr>
          <p:nvPr/>
        </p:nvSpPr>
        <p:spPr>
          <a:xfrm>
            <a:off x="413861" y="3240125"/>
            <a:ext cx="243649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800" b="1" dirty="0"/>
              <a:t>Implementasi Sistem</a:t>
            </a:r>
            <a:endParaRPr lang="en-ID" b="1" dirty="0"/>
          </a:p>
        </p:txBody>
      </p:sp>
      <p:sp>
        <p:nvSpPr>
          <p:cNvPr id="19" name="Rectangle 18">
            <a:extLst>
              <a:ext uri="{FF2B5EF4-FFF2-40B4-BE49-F238E27FC236}">
                <a16:creationId xmlns:a16="http://schemas.microsoft.com/office/drawing/2014/main" id="{368C622B-70B8-4FE7-99DC-17CF1DCDB8AC}"/>
              </a:ext>
            </a:extLst>
          </p:cNvPr>
          <p:cNvSpPr/>
          <p:nvPr/>
        </p:nvSpPr>
        <p:spPr>
          <a:xfrm>
            <a:off x="3414710" y="2814243"/>
            <a:ext cx="5394009" cy="1815882"/>
          </a:xfrm>
          <a:prstGeom prst="rect">
            <a:avLst/>
          </a:prstGeom>
        </p:spPr>
        <p:txBody>
          <a:bodyPr wrap="square">
            <a:spAutoFit/>
          </a:bodyPr>
          <a:lstStyle/>
          <a:p>
            <a:r>
              <a:rPr lang="en-ID" dirty="0">
                <a:latin typeface="Fira Sans Light" panose="020B0604020202020204" charset="0"/>
              </a:rPr>
              <a:t>Implementasi sistem pada penelitian ini yaitu menggunakan pengolahan data dalam website untuk menampilkan hasil sebaran </a:t>
            </a:r>
            <a:r>
              <a:rPr lang="en-ID" dirty="0" err="1">
                <a:latin typeface="Fira Sans Light" panose="020B0604020202020204" charset="0"/>
              </a:rPr>
              <a:t>klasterisasi</a:t>
            </a:r>
            <a:r>
              <a:rPr lang="en-ID" dirty="0">
                <a:latin typeface="Fira Sans Light" panose="020B0604020202020204" charset="0"/>
              </a:rPr>
              <a:t>. Sistem ini dibangun dengan menggunakan bahasa pemrograman Python dan framework Flask untuk menjalankan model </a:t>
            </a:r>
            <a:r>
              <a:rPr lang="en-ID" dirty="0" err="1">
                <a:latin typeface="Fira Sans Light" panose="020B0604020202020204" charset="0"/>
              </a:rPr>
              <a:t>klasterisasi</a:t>
            </a:r>
            <a:r>
              <a:rPr lang="en-ID" dirty="0">
                <a:latin typeface="Fira Sans Light" panose="020B0604020202020204" charset="0"/>
              </a:rPr>
              <a:t> perbandingan DBSCAN atau OPTICS dengan memanfaatkan library Python </a:t>
            </a:r>
            <a:r>
              <a:rPr lang="en-ID" dirty="0" err="1">
                <a:latin typeface="Fira Sans Light" panose="020B0604020202020204" charset="0"/>
              </a:rPr>
              <a:t>plotly</a:t>
            </a:r>
            <a:r>
              <a:rPr lang="en-ID" dirty="0">
                <a:latin typeface="Fira Sans Light" panose="020B0604020202020204" charset="0"/>
              </a:rPr>
              <a:t> (https://plotly.com/python/maps/) sebagai menampilkan hasil </a:t>
            </a:r>
            <a:r>
              <a:rPr lang="en-ID" dirty="0" err="1">
                <a:latin typeface="Fira Sans Light" panose="020B0604020202020204" charset="0"/>
              </a:rPr>
              <a:t>geovisualisasi</a:t>
            </a:r>
            <a:r>
              <a:rPr lang="en-ID" dirty="0">
                <a:latin typeface="Fira Sans Light" panose="020B0604020202020204" charset="0"/>
              </a:rPr>
              <a:t> dan manajemen pengguna.</a:t>
            </a:r>
          </a:p>
        </p:txBody>
      </p:sp>
    </p:spTree>
    <p:extLst>
      <p:ext uri="{BB962C8B-B14F-4D97-AF65-F5344CB8AC3E}">
        <p14:creationId xmlns:p14="http://schemas.microsoft.com/office/powerpoint/2010/main" val="2092870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METODE PENELITIAN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2324423" y="1325499"/>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b="1" dirty="0"/>
              <a:t>JADWAL PENELITIAN</a:t>
            </a:r>
            <a:endParaRPr lang="en-ID" b="1" i="1" dirty="0"/>
          </a:p>
        </p:txBody>
      </p:sp>
      <p:graphicFrame>
        <p:nvGraphicFramePr>
          <p:cNvPr id="5" name="Table 4">
            <a:extLst>
              <a:ext uri="{FF2B5EF4-FFF2-40B4-BE49-F238E27FC236}">
                <a16:creationId xmlns:a16="http://schemas.microsoft.com/office/drawing/2014/main" id="{EDE4590A-4A2B-4B8C-BB14-425419639620}"/>
              </a:ext>
            </a:extLst>
          </p:cNvPr>
          <p:cNvGraphicFramePr>
            <a:graphicFrameLocks noGrp="1"/>
          </p:cNvGraphicFramePr>
          <p:nvPr>
            <p:extLst>
              <p:ext uri="{D42A27DB-BD31-4B8C-83A1-F6EECF244321}">
                <p14:modId xmlns:p14="http://schemas.microsoft.com/office/powerpoint/2010/main" val="1248126480"/>
              </p:ext>
            </p:extLst>
          </p:nvPr>
        </p:nvGraphicFramePr>
        <p:xfrm>
          <a:off x="251998" y="2232473"/>
          <a:ext cx="8640002" cy="1997202"/>
        </p:xfrm>
        <a:graphic>
          <a:graphicData uri="http://schemas.openxmlformats.org/drawingml/2006/table">
            <a:tbl>
              <a:tblPr firstRow="1" firstCol="1" bandRow="1"/>
              <a:tblGrid>
                <a:gridCol w="558546">
                  <a:extLst>
                    <a:ext uri="{9D8B030D-6E8A-4147-A177-3AD203B41FA5}">
                      <a16:colId xmlns:a16="http://schemas.microsoft.com/office/drawing/2014/main" val="1009372021"/>
                    </a:ext>
                  </a:extLst>
                </a:gridCol>
                <a:gridCol w="2161486">
                  <a:extLst>
                    <a:ext uri="{9D8B030D-6E8A-4147-A177-3AD203B41FA5}">
                      <a16:colId xmlns:a16="http://schemas.microsoft.com/office/drawing/2014/main" val="2812294338"/>
                    </a:ext>
                  </a:extLst>
                </a:gridCol>
                <a:gridCol w="303103">
                  <a:extLst>
                    <a:ext uri="{9D8B030D-6E8A-4147-A177-3AD203B41FA5}">
                      <a16:colId xmlns:a16="http://schemas.microsoft.com/office/drawing/2014/main" val="773086308"/>
                    </a:ext>
                  </a:extLst>
                </a:gridCol>
                <a:gridCol w="299193">
                  <a:extLst>
                    <a:ext uri="{9D8B030D-6E8A-4147-A177-3AD203B41FA5}">
                      <a16:colId xmlns:a16="http://schemas.microsoft.com/office/drawing/2014/main" val="2859368581"/>
                    </a:ext>
                  </a:extLst>
                </a:gridCol>
                <a:gridCol w="299193">
                  <a:extLst>
                    <a:ext uri="{9D8B030D-6E8A-4147-A177-3AD203B41FA5}">
                      <a16:colId xmlns:a16="http://schemas.microsoft.com/office/drawing/2014/main" val="2100311522"/>
                    </a:ext>
                  </a:extLst>
                </a:gridCol>
                <a:gridCol w="303103">
                  <a:extLst>
                    <a:ext uri="{9D8B030D-6E8A-4147-A177-3AD203B41FA5}">
                      <a16:colId xmlns:a16="http://schemas.microsoft.com/office/drawing/2014/main" val="161175690"/>
                    </a:ext>
                  </a:extLst>
                </a:gridCol>
                <a:gridCol w="273776">
                  <a:extLst>
                    <a:ext uri="{9D8B030D-6E8A-4147-A177-3AD203B41FA5}">
                      <a16:colId xmlns:a16="http://schemas.microsoft.com/office/drawing/2014/main" val="2425093805"/>
                    </a:ext>
                  </a:extLst>
                </a:gridCol>
                <a:gridCol w="271822">
                  <a:extLst>
                    <a:ext uri="{9D8B030D-6E8A-4147-A177-3AD203B41FA5}">
                      <a16:colId xmlns:a16="http://schemas.microsoft.com/office/drawing/2014/main" val="2147789079"/>
                    </a:ext>
                  </a:extLst>
                </a:gridCol>
                <a:gridCol w="271822">
                  <a:extLst>
                    <a:ext uri="{9D8B030D-6E8A-4147-A177-3AD203B41FA5}">
                      <a16:colId xmlns:a16="http://schemas.microsoft.com/office/drawing/2014/main" val="1968964266"/>
                    </a:ext>
                  </a:extLst>
                </a:gridCol>
                <a:gridCol w="273776">
                  <a:extLst>
                    <a:ext uri="{9D8B030D-6E8A-4147-A177-3AD203B41FA5}">
                      <a16:colId xmlns:a16="http://schemas.microsoft.com/office/drawing/2014/main" val="612339640"/>
                    </a:ext>
                  </a:extLst>
                </a:gridCol>
                <a:gridCol w="242480">
                  <a:extLst>
                    <a:ext uri="{9D8B030D-6E8A-4147-A177-3AD203B41FA5}">
                      <a16:colId xmlns:a16="http://schemas.microsoft.com/office/drawing/2014/main" val="1591937246"/>
                    </a:ext>
                  </a:extLst>
                </a:gridCol>
                <a:gridCol w="242480">
                  <a:extLst>
                    <a:ext uri="{9D8B030D-6E8A-4147-A177-3AD203B41FA5}">
                      <a16:colId xmlns:a16="http://schemas.microsoft.com/office/drawing/2014/main" val="2571226200"/>
                    </a:ext>
                  </a:extLst>
                </a:gridCol>
                <a:gridCol w="242480">
                  <a:extLst>
                    <a:ext uri="{9D8B030D-6E8A-4147-A177-3AD203B41FA5}">
                      <a16:colId xmlns:a16="http://schemas.microsoft.com/office/drawing/2014/main" val="2611646059"/>
                    </a:ext>
                  </a:extLst>
                </a:gridCol>
                <a:gridCol w="246386">
                  <a:extLst>
                    <a:ext uri="{9D8B030D-6E8A-4147-A177-3AD203B41FA5}">
                      <a16:colId xmlns:a16="http://schemas.microsoft.com/office/drawing/2014/main" val="982677930"/>
                    </a:ext>
                  </a:extLst>
                </a:gridCol>
                <a:gridCol w="228770">
                  <a:extLst>
                    <a:ext uri="{9D8B030D-6E8A-4147-A177-3AD203B41FA5}">
                      <a16:colId xmlns:a16="http://schemas.microsoft.com/office/drawing/2014/main" val="272696648"/>
                    </a:ext>
                  </a:extLst>
                </a:gridCol>
                <a:gridCol w="228770">
                  <a:extLst>
                    <a:ext uri="{9D8B030D-6E8A-4147-A177-3AD203B41FA5}">
                      <a16:colId xmlns:a16="http://schemas.microsoft.com/office/drawing/2014/main" val="4190337599"/>
                    </a:ext>
                  </a:extLst>
                </a:gridCol>
                <a:gridCol w="228770">
                  <a:extLst>
                    <a:ext uri="{9D8B030D-6E8A-4147-A177-3AD203B41FA5}">
                      <a16:colId xmlns:a16="http://schemas.microsoft.com/office/drawing/2014/main" val="3464874760"/>
                    </a:ext>
                  </a:extLst>
                </a:gridCol>
                <a:gridCol w="228770">
                  <a:extLst>
                    <a:ext uri="{9D8B030D-6E8A-4147-A177-3AD203B41FA5}">
                      <a16:colId xmlns:a16="http://schemas.microsoft.com/office/drawing/2014/main" val="3736175328"/>
                    </a:ext>
                  </a:extLst>
                </a:gridCol>
                <a:gridCol w="220990">
                  <a:extLst>
                    <a:ext uri="{9D8B030D-6E8A-4147-A177-3AD203B41FA5}">
                      <a16:colId xmlns:a16="http://schemas.microsoft.com/office/drawing/2014/main" val="1790237597"/>
                    </a:ext>
                  </a:extLst>
                </a:gridCol>
                <a:gridCol w="220990">
                  <a:extLst>
                    <a:ext uri="{9D8B030D-6E8A-4147-A177-3AD203B41FA5}">
                      <a16:colId xmlns:a16="http://schemas.microsoft.com/office/drawing/2014/main" val="3047213877"/>
                    </a:ext>
                  </a:extLst>
                </a:gridCol>
                <a:gridCol w="220990">
                  <a:extLst>
                    <a:ext uri="{9D8B030D-6E8A-4147-A177-3AD203B41FA5}">
                      <a16:colId xmlns:a16="http://schemas.microsoft.com/office/drawing/2014/main" val="1615399015"/>
                    </a:ext>
                  </a:extLst>
                </a:gridCol>
                <a:gridCol w="220990">
                  <a:extLst>
                    <a:ext uri="{9D8B030D-6E8A-4147-A177-3AD203B41FA5}">
                      <a16:colId xmlns:a16="http://schemas.microsoft.com/office/drawing/2014/main" val="3905759185"/>
                    </a:ext>
                  </a:extLst>
                </a:gridCol>
                <a:gridCol w="212829">
                  <a:extLst>
                    <a:ext uri="{9D8B030D-6E8A-4147-A177-3AD203B41FA5}">
                      <a16:colId xmlns:a16="http://schemas.microsoft.com/office/drawing/2014/main" val="1407187524"/>
                    </a:ext>
                  </a:extLst>
                </a:gridCol>
                <a:gridCol w="212829">
                  <a:extLst>
                    <a:ext uri="{9D8B030D-6E8A-4147-A177-3AD203B41FA5}">
                      <a16:colId xmlns:a16="http://schemas.microsoft.com/office/drawing/2014/main" val="2525898046"/>
                    </a:ext>
                  </a:extLst>
                </a:gridCol>
                <a:gridCol w="212829">
                  <a:extLst>
                    <a:ext uri="{9D8B030D-6E8A-4147-A177-3AD203B41FA5}">
                      <a16:colId xmlns:a16="http://schemas.microsoft.com/office/drawing/2014/main" val="2106410972"/>
                    </a:ext>
                  </a:extLst>
                </a:gridCol>
                <a:gridCol w="212829">
                  <a:extLst>
                    <a:ext uri="{9D8B030D-6E8A-4147-A177-3AD203B41FA5}">
                      <a16:colId xmlns:a16="http://schemas.microsoft.com/office/drawing/2014/main" val="211892665"/>
                    </a:ext>
                  </a:extLst>
                </a:gridCol>
              </a:tblGrid>
              <a:tr h="182880">
                <a:tc>
                  <a:txBody>
                    <a:bodyPr/>
                    <a:lstStyle/>
                    <a:p>
                      <a:pPr>
                        <a:lnSpc>
                          <a:spcPct val="150000"/>
                        </a:lnSpc>
                      </a:pPr>
                      <a:r>
                        <a:rPr lang="en-ID" sz="1200" b="1" dirty="0">
                          <a:solidFill>
                            <a:srgbClr val="020305"/>
                          </a:solidFill>
                          <a:effectLst/>
                          <a:latin typeface="Fira Sans Light" panose="020B0604020202020204" charset="0"/>
                        </a:rPr>
                        <a:t>No</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Metode</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gridSpan="4">
                  <a:txBody>
                    <a:bodyPr/>
                    <a:lstStyle/>
                    <a:p>
                      <a:pPr algn="ctr">
                        <a:lnSpc>
                          <a:spcPct val="150000"/>
                        </a:lnSpc>
                      </a:pPr>
                      <a:r>
                        <a:rPr lang="en-ID" sz="1200" b="1" dirty="0">
                          <a:solidFill>
                            <a:srgbClr val="020305"/>
                          </a:solidFill>
                          <a:effectLst/>
                          <a:latin typeface="Fira Sans Light" panose="020B0604020202020204" charset="0"/>
                        </a:rPr>
                        <a:t>Juni</a:t>
                      </a:r>
                    </a:p>
                    <a:p>
                      <a:pPr algn="ctr">
                        <a:lnSpc>
                          <a:spcPct val="150000"/>
                        </a:lnSpc>
                      </a:pPr>
                      <a:r>
                        <a:rPr lang="en-ID" sz="1200" b="1" dirty="0">
                          <a:solidFill>
                            <a:srgbClr val="020305"/>
                          </a:solidFill>
                          <a:effectLst/>
                          <a:latin typeface="Fira Sans Light" panose="020B0604020202020204" charset="0"/>
                        </a:rPr>
                        <a:t>2022</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200" b="1" dirty="0">
                          <a:solidFill>
                            <a:srgbClr val="020305"/>
                          </a:solidFill>
                          <a:effectLst/>
                          <a:latin typeface="Fira Sans Light" panose="020B0604020202020204" charset="0"/>
                        </a:rPr>
                        <a:t>Juli</a:t>
                      </a:r>
                    </a:p>
                    <a:p>
                      <a:pPr algn="ctr">
                        <a:lnSpc>
                          <a:spcPct val="150000"/>
                        </a:lnSpc>
                      </a:pPr>
                      <a:r>
                        <a:rPr lang="en-ID" sz="1200" b="1" dirty="0">
                          <a:solidFill>
                            <a:srgbClr val="020305"/>
                          </a:solidFill>
                          <a:effectLst/>
                          <a:latin typeface="Fira Sans Light" panose="020B0604020202020204" charset="0"/>
                        </a:rPr>
                        <a:t>2022</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100" b="1" dirty="0">
                          <a:solidFill>
                            <a:srgbClr val="020305"/>
                          </a:solidFill>
                          <a:effectLst/>
                          <a:latin typeface="Fira Sans Light" panose="020B0604020202020204" charset="0"/>
                        </a:rPr>
                        <a:t>Agustus</a:t>
                      </a:r>
                    </a:p>
                    <a:p>
                      <a:pPr algn="ctr">
                        <a:lnSpc>
                          <a:spcPct val="150000"/>
                        </a:lnSpc>
                      </a:pPr>
                      <a:r>
                        <a:rPr lang="en-ID" sz="1100" b="1" dirty="0">
                          <a:solidFill>
                            <a:srgbClr val="020305"/>
                          </a:solidFill>
                          <a:effectLst/>
                          <a:latin typeface="Fira Sans Light" panose="020B0604020202020204" charset="0"/>
                        </a:rPr>
                        <a:t>2022</a:t>
                      </a:r>
                      <a:endParaRPr lang="en-ID" sz="11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100" b="1" dirty="0">
                          <a:solidFill>
                            <a:srgbClr val="020305"/>
                          </a:solidFill>
                          <a:effectLst/>
                          <a:latin typeface="Fira Sans Light" panose="020B0604020202020204" charset="0"/>
                        </a:rPr>
                        <a:t>September</a:t>
                      </a:r>
                    </a:p>
                    <a:p>
                      <a:pPr algn="ctr">
                        <a:lnSpc>
                          <a:spcPct val="150000"/>
                        </a:lnSpc>
                      </a:pPr>
                      <a:r>
                        <a:rPr lang="en-ID" sz="1100" b="1" dirty="0">
                          <a:solidFill>
                            <a:srgbClr val="020305"/>
                          </a:solidFill>
                          <a:effectLst/>
                          <a:latin typeface="Fira Sans Light" panose="020B0604020202020204" charset="0"/>
                        </a:rPr>
                        <a:t>2022</a:t>
                      </a:r>
                      <a:endParaRPr lang="en-ID" sz="11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200" b="1" dirty="0">
                          <a:solidFill>
                            <a:srgbClr val="020305"/>
                          </a:solidFill>
                          <a:effectLst/>
                          <a:latin typeface="Fira Sans Light" panose="020B0604020202020204" charset="0"/>
                        </a:rPr>
                        <a:t>Oktober</a:t>
                      </a:r>
                    </a:p>
                    <a:p>
                      <a:pPr algn="ctr">
                        <a:lnSpc>
                          <a:spcPct val="150000"/>
                        </a:lnSpc>
                      </a:pPr>
                      <a:r>
                        <a:rPr lang="en-ID" sz="1200" b="1" dirty="0">
                          <a:solidFill>
                            <a:srgbClr val="020305"/>
                          </a:solidFill>
                          <a:effectLst/>
                          <a:latin typeface="Fira Sans Light" panose="020B0604020202020204" charset="0"/>
                        </a:rPr>
                        <a:t>2022</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tc hMerge="1">
                  <a:txBody>
                    <a:bodyPr/>
                    <a:lstStyle/>
                    <a:p>
                      <a:endParaRPr lang="en-ID"/>
                    </a:p>
                  </a:txBody>
                  <a:tcPr/>
                </a:tc>
                <a:tc gridSpan="4">
                  <a:txBody>
                    <a:bodyPr/>
                    <a:lstStyle/>
                    <a:p>
                      <a:pPr algn="ctr">
                        <a:lnSpc>
                          <a:spcPct val="150000"/>
                        </a:lnSpc>
                      </a:pPr>
                      <a:r>
                        <a:rPr lang="en-ID" sz="1200" b="1" dirty="0">
                          <a:solidFill>
                            <a:srgbClr val="020305"/>
                          </a:solidFill>
                          <a:effectLst/>
                          <a:latin typeface="Fira Sans Light" panose="020B0604020202020204" charset="0"/>
                        </a:rPr>
                        <a:t>November</a:t>
                      </a:r>
                    </a:p>
                    <a:p>
                      <a:pPr algn="ctr">
                        <a:lnSpc>
                          <a:spcPct val="150000"/>
                        </a:lnSpc>
                      </a:pPr>
                      <a:r>
                        <a:rPr lang="en-ID" sz="1200" b="1" dirty="0">
                          <a:solidFill>
                            <a:srgbClr val="020305"/>
                          </a:solidFill>
                          <a:effectLst/>
                          <a:latin typeface="Fira Sans Light" panose="020B0604020202020204" charset="0"/>
                        </a:rPr>
                        <a:t>2022</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585388744"/>
                  </a:ext>
                </a:extLst>
              </a:tr>
              <a:tr h="182880">
                <a:tc>
                  <a:txBody>
                    <a:bodyPr/>
                    <a:lstStyle/>
                    <a:p>
                      <a:pPr algn="r">
                        <a:lnSpc>
                          <a:spcPct val="150000"/>
                        </a:lnSpc>
                      </a:pPr>
                      <a:r>
                        <a:rPr lang="en-ID" sz="1200" b="1">
                          <a:solidFill>
                            <a:srgbClr val="020305"/>
                          </a:solidFill>
                          <a:effectLst/>
                          <a:latin typeface="Fira Sans Light" panose="020B0604020202020204" charset="0"/>
                        </a:rPr>
                        <a:t>1</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Penyusunan Proposal</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9789135"/>
                  </a:ext>
                </a:extLst>
              </a:tr>
              <a:tr h="182880">
                <a:tc>
                  <a:txBody>
                    <a:bodyPr/>
                    <a:lstStyle/>
                    <a:p>
                      <a:pPr algn="r">
                        <a:lnSpc>
                          <a:spcPct val="150000"/>
                        </a:lnSpc>
                      </a:pPr>
                      <a:r>
                        <a:rPr lang="en-ID" sz="1200" b="1">
                          <a:solidFill>
                            <a:srgbClr val="020305"/>
                          </a:solidFill>
                          <a:effectLst/>
                          <a:latin typeface="Fira Sans Light" panose="020B0604020202020204" charset="0"/>
                        </a:rPr>
                        <a:t>2</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Akuisisi </a:t>
                      </a:r>
                      <a:r>
                        <a:rPr lang="en-ID" sz="1200" b="1" i="1" dirty="0">
                          <a:solidFill>
                            <a:srgbClr val="020305"/>
                          </a:solidFill>
                          <a:effectLst/>
                          <a:latin typeface="Fira Sans Light" panose="020B0604020202020204" charset="0"/>
                        </a:rPr>
                        <a:t>tweet</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10049112"/>
                  </a:ext>
                </a:extLst>
              </a:tr>
              <a:tr h="182880">
                <a:tc>
                  <a:txBody>
                    <a:bodyPr/>
                    <a:lstStyle/>
                    <a:p>
                      <a:pPr algn="r">
                        <a:lnSpc>
                          <a:spcPct val="150000"/>
                        </a:lnSpc>
                      </a:pPr>
                      <a:r>
                        <a:rPr lang="en-ID" sz="1200" b="1">
                          <a:solidFill>
                            <a:srgbClr val="020305"/>
                          </a:solidFill>
                          <a:effectLst/>
                          <a:latin typeface="Fira Sans Light" panose="020B0604020202020204" charset="0"/>
                        </a:rPr>
                        <a:t>3</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err="1">
                          <a:solidFill>
                            <a:srgbClr val="020305"/>
                          </a:solidFill>
                          <a:effectLst/>
                          <a:latin typeface="Fira Sans Light" panose="020B0604020202020204" charset="0"/>
                        </a:rPr>
                        <a:t>Praproses</a:t>
                      </a:r>
                      <a:r>
                        <a:rPr lang="en-ID" sz="1200" b="1" dirty="0">
                          <a:solidFill>
                            <a:srgbClr val="020305"/>
                          </a:solidFill>
                          <a:effectLst/>
                          <a:latin typeface="Fira Sans Light" panose="020B0604020202020204" charset="0"/>
                        </a:rPr>
                        <a:t> Data</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91833680"/>
                  </a:ext>
                </a:extLst>
              </a:tr>
              <a:tr h="182880">
                <a:tc>
                  <a:txBody>
                    <a:bodyPr/>
                    <a:lstStyle/>
                    <a:p>
                      <a:pPr algn="r">
                        <a:lnSpc>
                          <a:spcPct val="150000"/>
                        </a:lnSpc>
                      </a:pPr>
                      <a:r>
                        <a:rPr lang="en-ID" sz="1200" b="1">
                          <a:solidFill>
                            <a:srgbClr val="020305"/>
                          </a:solidFill>
                          <a:effectLst/>
                          <a:latin typeface="Fira Sans Light" panose="020B0604020202020204" charset="0"/>
                        </a:rPr>
                        <a:t>4</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err="1">
                          <a:solidFill>
                            <a:srgbClr val="020305"/>
                          </a:solidFill>
                          <a:effectLst/>
                          <a:latin typeface="Fira Sans Light" panose="020B0604020202020204" charset="0"/>
                        </a:rPr>
                        <a:t>Klasterisasi</a:t>
                      </a:r>
                      <a:r>
                        <a:rPr lang="en-ID" sz="1200" b="1" dirty="0">
                          <a:solidFill>
                            <a:srgbClr val="020305"/>
                          </a:solidFill>
                          <a:effectLst/>
                          <a:latin typeface="Fira Sans Light" panose="020B0604020202020204" charset="0"/>
                        </a:rPr>
                        <a:t> Metode</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5277327"/>
                  </a:ext>
                </a:extLst>
              </a:tr>
              <a:tr h="182880">
                <a:tc>
                  <a:txBody>
                    <a:bodyPr/>
                    <a:lstStyle/>
                    <a:p>
                      <a:pPr algn="r">
                        <a:lnSpc>
                          <a:spcPct val="150000"/>
                        </a:lnSpc>
                      </a:pPr>
                      <a:r>
                        <a:rPr lang="en-ID" sz="1200" b="1">
                          <a:solidFill>
                            <a:srgbClr val="020305"/>
                          </a:solidFill>
                          <a:effectLst/>
                          <a:latin typeface="Fira Sans Light" panose="020B0604020202020204" charset="0"/>
                        </a:rPr>
                        <a:t>5</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US"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rPr>
                        <a:t>Evaluasi Hasil Metode</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chemeClr val="accent3"/>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extLst>
                  <a:ext uri="{0D108BD9-81ED-4DB2-BD59-A6C34878D82A}">
                    <a16:rowId xmlns:a16="http://schemas.microsoft.com/office/drawing/2014/main" val="3761871839"/>
                  </a:ext>
                </a:extLst>
              </a:tr>
              <a:tr h="165735">
                <a:tc>
                  <a:txBody>
                    <a:bodyPr/>
                    <a:lstStyle/>
                    <a:p>
                      <a:pPr algn="r">
                        <a:lnSpc>
                          <a:spcPct val="150000"/>
                        </a:lnSpc>
                      </a:pPr>
                      <a:r>
                        <a:rPr lang="en-ID" sz="1200" b="1">
                          <a:solidFill>
                            <a:srgbClr val="020305"/>
                          </a:solidFill>
                          <a:effectLst/>
                          <a:latin typeface="Fira Sans Light" panose="020B0604020202020204" charset="0"/>
                        </a:rPr>
                        <a:t>6</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err="1">
                          <a:solidFill>
                            <a:srgbClr val="020305"/>
                          </a:solidFill>
                          <a:effectLst/>
                          <a:latin typeface="Fira Sans Light" panose="020B0604020202020204" charset="0"/>
                        </a:rPr>
                        <a:t>Geovisualisasi</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a:solidFill>
                            <a:srgbClr val="020305"/>
                          </a:solidFill>
                          <a:effectLst/>
                          <a:latin typeface="Fira Sans Light" panose="020B0604020202020204" charset="0"/>
                        </a:rPr>
                        <a:t> </a:t>
                      </a:r>
                      <a:endParaRPr lang="en-ID" sz="1200" b="1">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nchor="b"/>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A4A2A"/>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tc>
                  <a:txBody>
                    <a:bodyPr/>
                    <a:lstStyle/>
                    <a:p>
                      <a:pPr>
                        <a:lnSpc>
                          <a:spcPct val="150000"/>
                        </a:lnSpc>
                      </a:pPr>
                      <a:r>
                        <a:rPr lang="en-ID" sz="1200" b="1" dirty="0">
                          <a:solidFill>
                            <a:srgbClr val="020305"/>
                          </a:solidFill>
                          <a:effectLst/>
                          <a:latin typeface="Fira Sans Light" panose="020B0604020202020204" charset="0"/>
                        </a:rPr>
                        <a:t> </a:t>
                      </a:r>
                      <a:endParaRPr lang="en-ID" sz="1200" b="1" dirty="0">
                        <a:solidFill>
                          <a:srgbClr val="020305"/>
                        </a:solidFill>
                        <a:effectLst/>
                        <a:latin typeface="Fira Sans Light" panose="020B0604020202020204" charset="0"/>
                        <a:ea typeface="Times New Roman" panose="02020603050405020304" pitchFamily="18" charset="0"/>
                        <a:cs typeface="Times New Roman" panose="02020603050405020304" pitchFamily="18" charset="0"/>
                      </a:endParaRPr>
                    </a:p>
                  </a:txBody>
                  <a:tcPr marL="68580" marR="68580" marT="0" marB="0">
                    <a:solidFill>
                      <a:srgbClr val="E9E9E9"/>
                    </a:solidFill>
                  </a:tcPr>
                </a:tc>
                <a:extLst>
                  <a:ext uri="{0D108BD9-81ED-4DB2-BD59-A6C34878D82A}">
                    <a16:rowId xmlns:a16="http://schemas.microsoft.com/office/drawing/2014/main" val="1157680533"/>
                  </a:ext>
                </a:extLst>
              </a:tr>
            </a:tbl>
          </a:graphicData>
        </a:graphic>
      </p:graphicFrame>
    </p:spTree>
    <p:extLst>
      <p:ext uri="{BB962C8B-B14F-4D97-AF65-F5344CB8AC3E}">
        <p14:creationId xmlns:p14="http://schemas.microsoft.com/office/powerpoint/2010/main" val="3190130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2093119" y="2153438"/>
            <a:ext cx="6330881"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id-ID" dirty="0"/>
              <a:t>HASIL PEMBAHASAN</a:t>
            </a:r>
            <a:endParaRPr dirty="0"/>
          </a:p>
        </p:txBody>
      </p:sp>
      <p:sp>
        <p:nvSpPr>
          <p:cNvPr id="3183" name="Google Shape;3183;p35"/>
          <p:cNvSpPr txBox="1">
            <a:spLocks noGrp="1"/>
          </p:cNvSpPr>
          <p:nvPr>
            <p:ph type="subTitle" idx="1"/>
          </p:nvPr>
        </p:nvSpPr>
        <p:spPr>
          <a:xfrm>
            <a:off x="6185955" y="3393759"/>
            <a:ext cx="2238045" cy="52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a:t>
            </a:r>
            <a:r>
              <a:rPr lang="id-ID" dirty="0"/>
              <a:t>4</a:t>
            </a:r>
            <a:r>
              <a:rPr lang="en" dirty="0"/>
              <a:t>.</a:t>
            </a:r>
            <a:endParaRPr dirty="0"/>
          </a:p>
        </p:txBody>
      </p:sp>
      <p:pic>
        <p:nvPicPr>
          <p:cNvPr id="5" name="Picture 4">
            <a:extLst>
              <a:ext uri="{FF2B5EF4-FFF2-40B4-BE49-F238E27FC236}">
                <a16:creationId xmlns:a16="http://schemas.microsoft.com/office/drawing/2014/main" id="{32AD6352-DC1E-410F-B42C-8BE7067FB2FF}"/>
              </a:ext>
            </a:extLst>
          </p:cNvPr>
          <p:cNvPicPr>
            <a:picLocks noChangeAspect="1"/>
          </p:cNvPicPr>
          <p:nvPr/>
        </p:nvPicPr>
        <p:blipFill>
          <a:blip r:embed="rId3"/>
          <a:stretch>
            <a:fillRect/>
          </a:stretch>
        </p:blipFill>
        <p:spPr>
          <a:xfrm>
            <a:off x="199187" y="138907"/>
            <a:ext cx="596001" cy="596001"/>
          </a:xfrm>
          <a:prstGeom prst="rect">
            <a:avLst/>
          </a:prstGeom>
        </p:spPr>
      </p:pic>
    </p:spTree>
    <p:extLst>
      <p:ext uri="{BB962C8B-B14F-4D97-AF65-F5344CB8AC3E}">
        <p14:creationId xmlns:p14="http://schemas.microsoft.com/office/powerpoint/2010/main" val="689143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176" name="Google Shape;3176;p34"/>
          <p:cNvSpPr txBox="1">
            <a:spLocks noGrp="1"/>
          </p:cNvSpPr>
          <p:nvPr>
            <p:ph type="subTitle" idx="14"/>
          </p:nvPr>
        </p:nvSpPr>
        <p:spPr>
          <a:xfrm>
            <a:off x="6485802" y="3013710"/>
            <a:ext cx="2452458" cy="1115604"/>
          </a:xfrm>
          <a:prstGeom prst="rect">
            <a:avLst/>
          </a:prstGeom>
        </p:spPr>
        <p:txBody>
          <a:bodyPr spcFirstLastPara="1" wrap="square" lIns="0" tIns="0" rIns="0" bIns="0" anchor="ctr" anchorCtr="0">
            <a:noAutofit/>
          </a:bodyPr>
          <a:lstStyle/>
          <a:p>
            <a:pPr marL="0" lvl="0" indent="0" algn="ctr"/>
            <a:r>
              <a:rPr lang="en-US" sz="1200" dirty="0"/>
              <a:t>Hasil dari program disimpan dalam bentuk file </a:t>
            </a:r>
            <a:r>
              <a:rPr lang="en-US" sz="1200" i="1" dirty="0"/>
              <a:t>Comma Separated Value </a:t>
            </a:r>
            <a:r>
              <a:rPr lang="en-US" sz="1200" dirty="0"/>
              <a:t>(CSV) dengan atribut </a:t>
            </a:r>
            <a:r>
              <a:rPr lang="en-US" sz="1200" i="1" dirty="0"/>
              <a:t>id, date, username, tweet, latitude, longitude</a:t>
            </a:r>
            <a:endParaRPr sz="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76847" y="903059"/>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dirty="0"/>
              <a:t>HASIL AKUISISI / </a:t>
            </a:r>
            <a:r>
              <a:rPr lang="id-ID" b="1" i="1" dirty="0"/>
              <a:t>SCRAPING</a:t>
            </a:r>
            <a:r>
              <a:rPr lang="id-ID" b="1" dirty="0"/>
              <a:t>  TWEET</a:t>
            </a:r>
            <a:endParaRPr lang="en-ID" b="1" i="1" dirty="0"/>
          </a:p>
        </p:txBody>
      </p:sp>
      <p:grpSp>
        <p:nvGrpSpPr>
          <p:cNvPr id="3" name="Group 2">
            <a:extLst>
              <a:ext uri="{FF2B5EF4-FFF2-40B4-BE49-F238E27FC236}">
                <a16:creationId xmlns:a16="http://schemas.microsoft.com/office/drawing/2014/main" id="{CB653B17-D093-40AD-A4D5-004691C09AF5}"/>
              </a:ext>
            </a:extLst>
          </p:cNvPr>
          <p:cNvGrpSpPr/>
          <p:nvPr/>
        </p:nvGrpSpPr>
        <p:grpSpPr>
          <a:xfrm>
            <a:off x="608935" y="2628130"/>
            <a:ext cx="5618662" cy="1959685"/>
            <a:chOff x="2689770" y="3105429"/>
            <a:chExt cx="4190002" cy="1419308"/>
          </a:xfrm>
        </p:grpSpPr>
        <p:pic>
          <p:nvPicPr>
            <p:cNvPr id="6" name="Picture 5" descr="Graphical user interface, text&#10;&#10;Description automatically generated">
              <a:extLst>
                <a:ext uri="{FF2B5EF4-FFF2-40B4-BE49-F238E27FC236}">
                  <a16:creationId xmlns:a16="http://schemas.microsoft.com/office/drawing/2014/main" id="{67E76BAF-5B41-476D-AC14-B7ED54CF6784}"/>
                </a:ext>
              </a:extLst>
            </p:cNvPr>
            <p:cNvPicPr/>
            <p:nvPr/>
          </p:nvPicPr>
          <p:blipFill rotWithShape="1">
            <a:blip r:embed="rId3"/>
            <a:srcRect t="27424"/>
            <a:stretch/>
          </p:blipFill>
          <p:spPr>
            <a:xfrm>
              <a:off x="2689770" y="3243942"/>
              <a:ext cx="4190002" cy="1280795"/>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3103AADC-21BC-4525-BA13-67FFD21FA77B}"/>
                </a:ext>
              </a:extLst>
            </p:cNvPr>
            <p:cNvPicPr/>
            <p:nvPr/>
          </p:nvPicPr>
          <p:blipFill rotWithShape="1">
            <a:blip r:embed="rId3"/>
            <a:srcRect b="92686"/>
            <a:stretch/>
          </p:blipFill>
          <p:spPr>
            <a:xfrm>
              <a:off x="2689770" y="3105429"/>
              <a:ext cx="4190002" cy="138513"/>
            </a:xfrm>
            <a:prstGeom prst="rect">
              <a:avLst/>
            </a:prstGeom>
          </p:spPr>
        </p:pic>
      </p:grpSp>
      <p:pic>
        <p:nvPicPr>
          <p:cNvPr id="5" name="Picture 4">
            <a:extLst>
              <a:ext uri="{FF2B5EF4-FFF2-40B4-BE49-F238E27FC236}">
                <a16:creationId xmlns:a16="http://schemas.microsoft.com/office/drawing/2014/main" id="{662E221D-A1C8-4056-BBDD-F504D45D3CF6}"/>
              </a:ext>
            </a:extLst>
          </p:cNvPr>
          <p:cNvPicPr>
            <a:picLocks noChangeAspect="1"/>
          </p:cNvPicPr>
          <p:nvPr/>
        </p:nvPicPr>
        <p:blipFill>
          <a:blip r:embed="rId4"/>
          <a:stretch>
            <a:fillRect/>
          </a:stretch>
        </p:blipFill>
        <p:spPr>
          <a:xfrm>
            <a:off x="2807880" y="1563868"/>
            <a:ext cx="1413600" cy="571330"/>
          </a:xfrm>
          <a:prstGeom prst="rect">
            <a:avLst/>
          </a:prstGeom>
        </p:spPr>
      </p:pic>
      <p:pic>
        <p:nvPicPr>
          <p:cNvPr id="9" name="Picture 8">
            <a:extLst>
              <a:ext uri="{FF2B5EF4-FFF2-40B4-BE49-F238E27FC236}">
                <a16:creationId xmlns:a16="http://schemas.microsoft.com/office/drawing/2014/main" id="{71FD1EBA-4C67-4B7A-B07A-14B5AC1775E4}"/>
              </a:ext>
            </a:extLst>
          </p:cNvPr>
          <p:cNvPicPr>
            <a:picLocks noChangeAspect="1"/>
          </p:cNvPicPr>
          <p:nvPr/>
        </p:nvPicPr>
        <p:blipFill>
          <a:blip r:embed="rId5"/>
          <a:stretch>
            <a:fillRect/>
          </a:stretch>
        </p:blipFill>
        <p:spPr>
          <a:xfrm>
            <a:off x="4500573" y="1487270"/>
            <a:ext cx="1635728" cy="817864"/>
          </a:xfrm>
          <a:prstGeom prst="rect">
            <a:avLst/>
          </a:prstGeom>
        </p:spPr>
      </p:pic>
      <p:sp>
        <p:nvSpPr>
          <p:cNvPr id="13" name="Google Shape;3176;p34">
            <a:extLst>
              <a:ext uri="{FF2B5EF4-FFF2-40B4-BE49-F238E27FC236}">
                <a16:creationId xmlns:a16="http://schemas.microsoft.com/office/drawing/2014/main" id="{27CFAED6-3723-4D5B-A566-C9C3F4F419CD}"/>
              </a:ext>
            </a:extLst>
          </p:cNvPr>
          <p:cNvSpPr txBox="1">
            <a:spLocks/>
          </p:cNvSpPr>
          <p:nvPr/>
        </p:nvSpPr>
        <p:spPr>
          <a:xfrm>
            <a:off x="-38990" y="1447721"/>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1</a:t>
            </a:r>
            <a:endParaRPr lang="en-ID" sz="1000" dirty="0"/>
          </a:p>
        </p:txBody>
      </p:sp>
      <p:sp>
        <p:nvSpPr>
          <p:cNvPr id="14" name="Google Shape;3176;p34">
            <a:extLst>
              <a:ext uri="{FF2B5EF4-FFF2-40B4-BE49-F238E27FC236}">
                <a16:creationId xmlns:a16="http://schemas.microsoft.com/office/drawing/2014/main" id="{72029C3E-E77C-4F17-B1FC-E8759B0BBA54}"/>
              </a:ext>
            </a:extLst>
          </p:cNvPr>
          <p:cNvSpPr txBox="1">
            <a:spLocks/>
          </p:cNvSpPr>
          <p:nvPr/>
        </p:nvSpPr>
        <p:spPr>
          <a:xfrm>
            <a:off x="1989305" y="1447721"/>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2</a:t>
            </a:r>
            <a:endParaRPr lang="en-ID" sz="1000" dirty="0"/>
          </a:p>
        </p:txBody>
      </p:sp>
      <p:pic>
        <p:nvPicPr>
          <p:cNvPr id="15" name="Picture 14">
            <a:extLst>
              <a:ext uri="{FF2B5EF4-FFF2-40B4-BE49-F238E27FC236}">
                <a16:creationId xmlns:a16="http://schemas.microsoft.com/office/drawing/2014/main" id="{C65E7CF8-16CD-4303-B235-EDC3E2B0E1F7}"/>
              </a:ext>
            </a:extLst>
          </p:cNvPr>
          <p:cNvPicPr>
            <a:picLocks noChangeAspect="1"/>
          </p:cNvPicPr>
          <p:nvPr/>
        </p:nvPicPr>
        <p:blipFill>
          <a:blip r:embed="rId6"/>
          <a:stretch>
            <a:fillRect/>
          </a:stretch>
        </p:blipFill>
        <p:spPr>
          <a:xfrm>
            <a:off x="801439" y="1528795"/>
            <a:ext cx="1597154" cy="725979"/>
          </a:xfrm>
          <a:prstGeom prst="rect">
            <a:avLst/>
          </a:prstGeom>
        </p:spPr>
      </p:pic>
      <p:sp>
        <p:nvSpPr>
          <p:cNvPr id="22" name="Google Shape;3176;p34">
            <a:extLst>
              <a:ext uri="{FF2B5EF4-FFF2-40B4-BE49-F238E27FC236}">
                <a16:creationId xmlns:a16="http://schemas.microsoft.com/office/drawing/2014/main" id="{A76A8C2B-1F15-4FC4-8FEC-323EBCC66779}"/>
              </a:ext>
            </a:extLst>
          </p:cNvPr>
          <p:cNvSpPr txBox="1">
            <a:spLocks/>
          </p:cNvSpPr>
          <p:nvPr/>
        </p:nvSpPr>
        <p:spPr>
          <a:xfrm>
            <a:off x="3653871" y="1424427"/>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3</a:t>
            </a:r>
            <a:endParaRPr lang="en-ID" sz="1000" dirty="0"/>
          </a:p>
        </p:txBody>
      </p:sp>
      <p:sp>
        <p:nvSpPr>
          <p:cNvPr id="23" name="Google Shape;3176;p34">
            <a:extLst>
              <a:ext uri="{FF2B5EF4-FFF2-40B4-BE49-F238E27FC236}">
                <a16:creationId xmlns:a16="http://schemas.microsoft.com/office/drawing/2014/main" id="{1623997B-BD20-4DAB-9896-57929BD7F918}"/>
              </a:ext>
            </a:extLst>
          </p:cNvPr>
          <p:cNvSpPr txBox="1">
            <a:spLocks/>
          </p:cNvSpPr>
          <p:nvPr/>
        </p:nvSpPr>
        <p:spPr>
          <a:xfrm>
            <a:off x="6485802" y="1291731"/>
            <a:ext cx="2452458"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i="1" dirty="0"/>
              <a:t>Tools </a:t>
            </a:r>
            <a:r>
              <a:rPr lang="id-ID" sz="1200" dirty="0"/>
              <a:t>dan </a:t>
            </a:r>
            <a:r>
              <a:rPr lang="id-ID" sz="1200" i="1" dirty="0"/>
              <a:t>Library </a:t>
            </a:r>
            <a:r>
              <a:rPr lang="id-ID" sz="1200" dirty="0"/>
              <a:t>yang digunakan</a:t>
            </a:r>
            <a:endParaRPr lang="en-US" sz="800" dirty="0"/>
          </a:p>
        </p:txBody>
      </p:sp>
    </p:spTree>
    <p:extLst>
      <p:ext uri="{BB962C8B-B14F-4D97-AF65-F5344CB8AC3E}">
        <p14:creationId xmlns:p14="http://schemas.microsoft.com/office/powerpoint/2010/main" val="40024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76847" y="903059"/>
            <a:ext cx="44951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dirty="0"/>
              <a:t>HASIL AKUISISI / </a:t>
            </a:r>
            <a:r>
              <a:rPr lang="id-ID" b="1" i="1" dirty="0"/>
              <a:t>SCRAPING</a:t>
            </a:r>
            <a:r>
              <a:rPr lang="id-ID" b="1" dirty="0"/>
              <a:t>  TWEET</a:t>
            </a:r>
            <a:endParaRPr lang="en-ID" b="1" i="1" dirty="0"/>
          </a:p>
        </p:txBody>
      </p:sp>
      <p:pic>
        <p:nvPicPr>
          <p:cNvPr id="8" name="Picture 7">
            <a:extLst>
              <a:ext uri="{FF2B5EF4-FFF2-40B4-BE49-F238E27FC236}">
                <a16:creationId xmlns:a16="http://schemas.microsoft.com/office/drawing/2014/main" id="{00A41F36-9728-40B4-B56F-E906492F870E}"/>
              </a:ext>
            </a:extLst>
          </p:cNvPr>
          <p:cNvPicPr>
            <a:picLocks noChangeAspect="1"/>
          </p:cNvPicPr>
          <p:nvPr/>
        </p:nvPicPr>
        <p:blipFill>
          <a:blip r:embed="rId3"/>
          <a:stretch>
            <a:fillRect/>
          </a:stretch>
        </p:blipFill>
        <p:spPr>
          <a:xfrm>
            <a:off x="2393003" y="1475759"/>
            <a:ext cx="6529717" cy="3415652"/>
          </a:xfrm>
          <a:prstGeom prst="rect">
            <a:avLst/>
          </a:prstGeom>
        </p:spPr>
      </p:pic>
      <p:sp>
        <p:nvSpPr>
          <p:cNvPr id="3176" name="Google Shape;3176;p34"/>
          <p:cNvSpPr txBox="1">
            <a:spLocks noGrp="1"/>
          </p:cNvSpPr>
          <p:nvPr>
            <p:ph type="subTitle" idx="14"/>
          </p:nvPr>
        </p:nvSpPr>
        <p:spPr>
          <a:xfrm>
            <a:off x="720000" y="2475807"/>
            <a:ext cx="1452490" cy="1115604"/>
          </a:xfrm>
          <a:prstGeom prst="rect">
            <a:avLst/>
          </a:prstGeom>
        </p:spPr>
        <p:txBody>
          <a:bodyPr spcFirstLastPara="1" wrap="square" lIns="0" tIns="0" rIns="0" bIns="0" anchor="ctr" anchorCtr="0">
            <a:noAutofit/>
          </a:bodyPr>
          <a:lstStyle/>
          <a:p>
            <a:pPr marL="0" lvl="0" indent="0" algn="ctr"/>
            <a:r>
              <a:rPr lang="id-ID" sz="1200" dirty="0"/>
              <a:t>Tabel hasil cuplikan nilai data yang terkumpul berdasarkan kata kunci pencarian</a:t>
            </a:r>
            <a:endParaRPr sz="1200" dirty="0"/>
          </a:p>
        </p:txBody>
      </p:sp>
    </p:spTree>
    <p:extLst>
      <p:ext uri="{BB962C8B-B14F-4D97-AF65-F5344CB8AC3E}">
        <p14:creationId xmlns:p14="http://schemas.microsoft.com/office/powerpoint/2010/main" val="1220613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720000" y="868481"/>
            <a:ext cx="346645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i="1" dirty="0"/>
              <a:t>Preprocessing Data – Case Folding</a:t>
            </a:r>
            <a:endParaRPr lang="en-ID" b="1" i="1" dirty="0"/>
          </a:p>
        </p:txBody>
      </p:sp>
      <p:sp>
        <p:nvSpPr>
          <p:cNvPr id="3176" name="Google Shape;3176;p34"/>
          <p:cNvSpPr txBox="1">
            <a:spLocks noGrp="1"/>
          </p:cNvSpPr>
          <p:nvPr>
            <p:ph type="subTitle" idx="14"/>
          </p:nvPr>
        </p:nvSpPr>
        <p:spPr>
          <a:xfrm>
            <a:off x="5737860" y="2463838"/>
            <a:ext cx="2762340" cy="1115604"/>
          </a:xfrm>
          <a:prstGeom prst="rect">
            <a:avLst/>
          </a:prstGeom>
        </p:spPr>
        <p:txBody>
          <a:bodyPr spcFirstLastPara="1" wrap="square" lIns="0" tIns="0" rIns="0" bIns="0" anchor="ctr" anchorCtr="0">
            <a:noAutofit/>
          </a:bodyPr>
          <a:lstStyle/>
          <a:p>
            <a:pPr marL="0" lvl="0" indent="0" algn="ctr"/>
            <a:r>
              <a:rPr lang="id-ID" sz="1400" dirty="0"/>
              <a:t>T</a:t>
            </a:r>
            <a:r>
              <a:rPr lang="en-US" sz="1400" dirty="0" err="1"/>
              <a:t>ahapan</a:t>
            </a:r>
            <a:r>
              <a:rPr lang="en-US" sz="1400" dirty="0"/>
              <a:t> yang berfungsi mengonversi keseluruhan teks dalam dokumen menjadi huruf kecil (</a:t>
            </a:r>
            <a:r>
              <a:rPr lang="en-US" sz="1400" i="1" dirty="0"/>
              <a:t>lowercase</a:t>
            </a:r>
            <a:r>
              <a:rPr lang="en-US" sz="1400" dirty="0"/>
              <a:t>). Langkah-langkah melakukan </a:t>
            </a:r>
            <a:r>
              <a:rPr lang="en-US" sz="1400" i="1" dirty="0"/>
              <a:t>case folding</a:t>
            </a:r>
            <a:r>
              <a:rPr lang="en-US" sz="1400" dirty="0"/>
              <a:t> yaitu memanggil fungsi </a:t>
            </a:r>
            <a:r>
              <a:rPr lang="en-US" sz="1400" i="1" dirty="0"/>
              <a:t>lower() </a:t>
            </a:r>
            <a:r>
              <a:rPr lang="en-US" sz="1400" dirty="0"/>
              <a:t>dalam iterasi setiap data dokumen</a:t>
            </a:r>
            <a:endParaRPr sz="900" dirty="0"/>
          </a:p>
        </p:txBody>
      </p:sp>
      <p:graphicFrame>
        <p:nvGraphicFramePr>
          <p:cNvPr id="2" name="Table 1">
            <a:extLst>
              <a:ext uri="{FF2B5EF4-FFF2-40B4-BE49-F238E27FC236}">
                <a16:creationId xmlns:a16="http://schemas.microsoft.com/office/drawing/2014/main" id="{89ABB0EE-59F9-45AF-96B6-B9DD0475F58E}"/>
              </a:ext>
            </a:extLst>
          </p:cNvPr>
          <p:cNvGraphicFramePr>
            <a:graphicFrameLocks noGrp="1"/>
          </p:cNvGraphicFramePr>
          <p:nvPr>
            <p:extLst>
              <p:ext uri="{D42A27DB-BD31-4B8C-83A1-F6EECF244321}">
                <p14:modId xmlns:p14="http://schemas.microsoft.com/office/powerpoint/2010/main" val="2765098096"/>
              </p:ext>
            </p:extLst>
          </p:nvPr>
        </p:nvGraphicFramePr>
        <p:xfrm>
          <a:off x="214630" y="1488478"/>
          <a:ext cx="5035550" cy="3347341"/>
        </p:xfrm>
        <a:graphic>
          <a:graphicData uri="http://schemas.openxmlformats.org/drawingml/2006/table">
            <a:tbl>
              <a:tblPr firstRow="1" firstCol="1" bandRow="1">
                <a:tableStyleId>{1176BA0C-36CF-444F-8144-008A9575A7CD}</a:tableStyleId>
              </a:tblPr>
              <a:tblGrid>
                <a:gridCol w="879475">
                  <a:extLst>
                    <a:ext uri="{9D8B030D-6E8A-4147-A177-3AD203B41FA5}">
                      <a16:colId xmlns:a16="http://schemas.microsoft.com/office/drawing/2014/main" val="774441349"/>
                    </a:ext>
                  </a:extLst>
                </a:gridCol>
                <a:gridCol w="2105025">
                  <a:extLst>
                    <a:ext uri="{9D8B030D-6E8A-4147-A177-3AD203B41FA5}">
                      <a16:colId xmlns:a16="http://schemas.microsoft.com/office/drawing/2014/main" val="2326843472"/>
                    </a:ext>
                  </a:extLst>
                </a:gridCol>
                <a:gridCol w="2051050">
                  <a:extLst>
                    <a:ext uri="{9D8B030D-6E8A-4147-A177-3AD203B41FA5}">
                      <a16:colId xmlns:a16="http://schemas.microsoft.com/office/drawing/2014/main" val="2239946072"/>
                    </a:ext>
                  </a:extLst>
                </a:gridCol>
              </a:tblGrid>
              <a:tr h="0">
                <a:tc>
                  <a:txBody>
                    <a:bodyPr/>
                    <a:lstStyle/>
                    <a:p>
                      <a:pPr algn="ctr">
                        <a:lnSpc>
                          <a:spcPct val="150000"/>
                        </a:lnSpc>
                        <a:spcAft>
                          <a:spcPts val="0"/>
                        </a:spcAft>
                      </a:pPr>
                      <a:r>
                        <a:rPr lang="en-US" sz="1200">
                          <a:effectLst/>
                        </a:rPr>
                        <a:t>Dokumen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Sebelum </a:t>
                      </a:r>
                      <a:r>
                        <a:rPr lang="en-US" sz="1200" i="1" dirty="0">
                          <a:effectLst/>
                        </a:rPr>
                        <a:t>case folding</a:t>
                      </a:r>
                      <a:endParaRPr lang="en-ID"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Sesudah </a:t>
                      </a:r>
                      <a:r>
                        <a:rPr lang="en-US" sz="1200" i="1" dirty="0">
                          <a:effectLst/>
                        </a:rPr>
                        <a:t>case folding</a:t>
                      </a:r>
                      <a:endParaRPr lang="en-ID" sz="1100"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9631318"/>
                  </a:ext>
                </a:extLst>
              </a:tr>
              <a:tr h="0">
                <a:tc>
                  <a:txBody>
                    <a:bodyPr/>
                    <a:lstStyle/>
                    <a:p>
                      <a:pPr algn="ctr">
                        <a:lnSpc>
                          <a:spcPct val="107000"/>
                        </a:lnSpc>
                        <a:spcAft>
                          <a:spcPts val="0"/>
                        </a:spcAft>
                      </a:pPr>
                      <a:r>
                        <a:rPr lang="en-US"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0"/>
                        </a:spcAft>
                      </a:pPr>
                      <a:r>
                        <a:rPr lang="id-ID" sz="1200">
                          <a:effectLst/>
                        </a:rPr>
                        <a:t>BREAKING NEWS!!\nOmicron BA.4 dan BA.5 resmi</a:t>
                      </a:r>
                      <a:r>
                        <a:rPr lang="en-US" sz="1200">
                          <a:effectLst/>
                        </a:rPr>
                        <a:t> terdeteksi di Indonesia. Mari kita sama sama menjegah mengantisipasi penularan varian baru Covid-19. @KemensosRI @dinkesJKT @BPJSKesehatanRI #OmicronVariant #Omicron #COVID https://t.co/NdUWvFg8Ja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id-ID" sz="1200">
                          <a:effectLst/>
                        </a:rPr>
                        <a:t>breaking news omicron ba dan ba resmi terdetek</a:t>
                      </a:r>
                      <a:r>
                        <a:rPr lang="en-US" sz="1200">
                          <a:effectLst/>
                        </a:rPr>
                        <a:t>si di indonesia. mari kita sama sama menjegah mengantisipasi penularan varian baru covid-19. @kemensosri @dinkesjkt @bpjskesehatanri #omicronoariant #omicron #covid https://t.co/nduwvfg8ja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15221492"/>
                  </a:ext>
                </a:extLst>
              </a:tr>
              <a:tr h="0">
                <a:tc>
                  <a:txBody>
                    <a:bodyPr/>
                    <a:lstStyle/>
                    <a:p>
                      <a:pPr algn="ctr">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id-ID" sz="1200">
                          <a:effectLst/>
                        </a:rPr>
                        <a:t>Varian baru omicron lagi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varian baru omicron lagi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61188893"/>
                  </a:ext>
                </a:extLst>
              </a:tr>
              <a:tr h="0">
                <a:tc>
                  <a:txBody>
                    <a:bodyPr/>
                    <a:lstStyle/>
                    <a:p>
                      <a:pPr algn="ctr">
                        <a:lnSpc>
                          <a:spcPct val="150000"/>
                        </a:lnSpc>
                        <a:spcAft>
                          <a:spcPts val="0"/>
                        </a:spcAft>
                      </a:pPr>
                      <a:r>
                        <a:rPr lang="en-US" sz="1200" dirty="0">
                          <a:effectLst/>
                        </a:rPr>
                        <a:t>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Buset aku batuk udah kek orang mau mati aja.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dirty="0">
                          <a:effectLst/>
                        </a:rPr>
                        <a:t>buset aku batuk udah </a:t>
                      </a:r>
                      <a:r>
                        <a:rPr lang="en-US" sz="1200" dirty="0" err="1">
                          <a:effectLst/>
                        </a:rPr>
                        <a:t>kek</a:t>
                      </a:r>
                      <a:r>
                        <a:rPr lang="en-US" sz="1200" dirty="0">
                          <a:effectLst/>
                        </a:rPr>
                        <a:t> orang mau mati aja.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26755568"/>
                  </a:ext>
                </a:extLst>
              </a:tr>
            </a:tbl>
          </a:graphicData>
        </a:graphic>
      </p:graphicFrame>
    </p:spTree>
    <p:extLst>
      <p:ext uri="{BB962C8B-B14F-4D97-AF65-F5344CB8AC3E}">
        <p14:creationId xmlns:p14="http://schemas.microsoft.com/office/powerpoint/2010/main" val="1357835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03059"/>
            <a:ext cx="30397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i="1" dirty="0"/>
              <a:t>Preprocessing Data - Tokenizing</a:t>
            </a:r>
            <a:endParaRPr lang="en-ID" b="1" i="1" dirty="0"/>
          </a:p>
        </p:txBody>
      </p:sp>
      <p:sp>
        <p:nvSpPr>
          <p:cNvPr id="3176" name="Google Shape;3176;p34"/>
          <p:cNvSpPr txBox="1">
            <a:spLocks noGrp="1"/>
          </p:cNvSpPr>
          <p:nvPr>
            <p:ph type="subTitle" idx="14"/>
          </p:nvPr>
        </p:nvSpPr>
        <p:spPr>
          <a:xfrm>
            <a:off x="5737860" y="2463838"/>
            <a:ext cx="2762340" cy="1115604"/>
          </a:xfrm>
          <a:prstGeom prst="rect">
            <a:avLst/>
          </a:prstGeom>
        </p:spPr>
        <p:txBody>
          <a:bodyPr spcFirstLastPara="1" wrap="square" lIns="0" tIns="0" rIns="0" bIns="0" anchor="ctr" anchorCtr="0">
            <a:noAutofit/>
          </a:bodyPr>
          <a:lstStyle/>
          <a:p>
            <a:pPr marL="0" lvl="0" indent="0" algn="ctr"/>
            <a:r>
              <a:rPr lang="en-US" i="1" dirty="0"/>
              <a:t>Tokenizing</a:t>
            </a:r>
            <a:r>
              <a:rPr lang="en-US" dirty="0"/>
              <a:t> berfungsi untuk melakukan penghapusan </a:t>
            </a:r>
            <a:r>
              <a:rPr lang="en-US" i="1" dirty="0"/>
              <a:t>hashtag</a:t>
            </a:r>
            <a:r>
              <a:rPr lang="en-US" dirty="0"/>
              <a:t>, angka, </a:t>
            </a:r>
            <a:r>
              <a:rPr lang="en-US" i="1" dirty="0"/>
              <a:t>mention</a:t>
            </a:r>
            <a:r>
              <a:rPr lang="en-US" dirty="0"/>
              <a:t>, URL, dan tanda baca</a:t>
            </a:r>
            <a:endParaRPr sz="900" dirty="0"/>
          </a:p>
        </p:txBody>
      </p:sp>
      <p:graphicFrame>
        <p:nvGraphicFramePr>
          <p:cNvPr id="3" name="Table 2">
            <a:extLst>
              <a:ext uri="{FF2B5EF4-FFF2-40B4-BE49-F238E27FC236}">
                <a16:creationId xmlns:a16="http://schemas.microsoft.com/office/drawing/2014/main" id="{52CE8FC6-8F6C-4100-A5C9-E88866321454}"/>
              </a:ext>
            </a:extLst>
          </p:cNvPr>
          <p:cNvGraphicFramePr>
            <a:graphicFrameLocks noGrp="1"/>
          </p:cNvGraphicFramePr>
          <p:nvPr>
            <p:extLst>
              <p:ext uri="{D42A27DB-BD31-4B8C-83A1-F6EECF244321}">
                <p14:modId xmlns:p14="http://schemas.microsoft.com/office/powerpoint/2010/main" val="4101280708"/>
              </p:ext>
            </p:extLst>
          </p:nvPr>
        </p:nvGraphicFramePr>
        <p:xfrm>
          <a:off x="243840" y="1564893"/>
          <a:ext cx="5169535" cy="2955927"/>
        </p:xfrm>
        <a:graphic>
          <a:graphicData uri="http://schemas.openxmlformats.org/drawingml/2006/table">
            <a:tbl>
              <a:tblPr firstRow="1" firstCol="1" bandRow="1">
                <a:tableStyleId>{1176BA0C-36CF-444F-8144-008A9575A7CD}</a:tableStyleId>
              </a:tblPr>
              <a:tblGrid>
                <a:gridCol w="793357">
                  <a:extLst>
                    <a:ext uri="{9D8B030D-6E8A-4147-A177-3AD203B41FA5}">
                      <a16:colId xmlns:a16="http://schemas.microsoft.com/office/drawing/2014/main" val="1982781107"/>
                    </a:ext>
                  </a:extLst>
                </a:gridCol>
                <a:gridCol w="2270554">
                  <a:extLst>
                    <a:ext uri="{9D8B030D-6E8A-4147-A177-3AD203B41FA5}">
                      <a16:colId xmlns:a16="http://schemas.microsoft.com/office/drawing/2014/main" val="100923246"/>
                    </a:ext>
                  </a:extLst>
                </a:gridCol>
                <a:gridCol w="2105624">
                  <a:extLst>
                    <a:ext uri="{9D8B030D-6E8A-4147-A177-3AD203B41FA5}">
                      <a16:colId xmlns:a16="http://schemas.microsoft.com/office/drawing/2014/main" val="2476684256"/>
                    </a:ext>
                  </a:extLst>
                </a:gridCol>
              </a:tblGrid>
              <a:tr h="0">
                <a:tc>
                  <a:txBody>
                    <a:bodyPr/>
                    <a:lstStyle/>
                    <a:p>
                      <a:pPr algn="ctr">
                        <a:lnSpc>
                          <a:spcPct val="150000"/>
                        </a:lnSpc>
                        <a:spcAft>
                          <a:spcPts val="0"/>
                        </a:spcAft>
                      </a:pPr>
                      <a:r>
                        <a:rPr lang="en-US" sz="1200">
                          <a:effectLst/>
                        </a:rPr>
                        <a:t>Dokumen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Sebelum Tokenizing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Sesudah Tokenizing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9128271"/>
                  </a:ext>
                </a:extLst>
              </a:tr>
              <a:tr h="0">
                <a:tc>
                  <a:txBody>
                    <a:bodyPr/>
                    <a:lstStyle/>
                    <a:p>
                      <a:pPr>
                        <a:lnSpc>
                          <a:spcPct val="107000"/>
                        </a:lnSpc>
                        <a:spcAft>
                          <a:spcPts val="0"/>
                        </a:spcAft>
                      </a:pPr>
                      <a:r>
                        <a:rPr lang="en-US"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0"/>
                        </a:spcAft>
                      </a:pPr>
                      <a:r>
                        <a:rPr lang="id-ID" sz="1200" dirty="0">
                          <a:effectLst/>
                        </a:rPr>
                        <a:t>breaking news omicron ba dan ba resmi terdetek</a:t>
                      </a:r>
                      <a:r>
                        <a:rPr lang="en-US" sz="1200" dirty="0">
                          <a:effectLst/>
                        </a:rPr>
                        <a:t>si di indonesia. mari kita sama </a:t>
                      </a:r>
                      <a:r>
                        <a:rPr lang="en-US" sz="1200" dirty="0" err="1">
                          <a:effectLst/>
                        </a:rPr>
                        <a:t>sama</a:t>
                      </a:r>
                      <a:r>
                        <a:rPr lang="en-US" sz="1200" dirty="0">
                          <a:effectLst/>
                        </a:rPr>
                        <a:t> </a:t>
                      </a:r>
                      <a:r>
                        <a:rPr lang="en-US" sz="1200" dirty="0" err="1">
                          <a:effectLst/>
                        </a:rPr>
                        <a:t>menjegah</a:t>
                      </a:r>
                      <a:r>
                        <a:rPr lang="en-US" sz="1200" dirty="0">
                          <a:effectLst/>
                        </a:rPr>
                        <a:t> mengantisipasi penularan varian baru covid-19. @</a:t>
                      </a:r>
                      <a:r>
                        <a:rPr lang="en-US" sz="1200" dirty="0" err="1">
                          <a:effectLst/>
                        </a:rPr>
                        <a:t>kemensosri</a:t>
                      </a:r>
                      <a:r>
                        <a:rPr lang="en-US" sz="1200" dirty="0">
                          <a:effectLst/>
                        </a:rPr>
                        <a:t> @</a:t>
                      </a:r>
                      <a:r>
                        <a:rPr lang="en-US" sz="1200" dirty="0" err="1">
                          <a:effectLst/>
                        </a:rPr>
                        <a:t>dinkesjkt</a:t>
                      </a:r>
                      <a:r>
                        <a:rPr lang="en-US" sz="1200" dirty="0">
                          <a:effectLst/>
                        </a:rPr>
                        <a:t> @</a:t>
                      </a:r>
                      <a:r>
                        <a:rPr lang="en-US" sz="1200" dirty="0" err="1">
                          <a:effectLst/>
                        </a:rPr>
                        <a:t>bpjskesehatanri</a:t>
                      </a:r>
                      <a:r>
                        <a:rPr lang="en-US" sz="1200" dirty="0">
                          <a:effectLst/>
                        </a:rPr>
                        <a:t> #</a:t>
                      </a:r>
                      <a:r>
                        <a:rPr lang="en-US" sz="1200" dirty="0" err="1">
                          <a:effectLst/>
                        </a:rPr>
                        <a:t>omicronoariant</a:t>
                      </a:r>
                      <a:r>
                        <a:rPr lang="en-US" sz="1200" dirty="0">
                          <a:effectLst/>
                        </a:rPr>
                        <a:t> #omicron #</a:t>
                      </a:r>
                      <a:r>
                        <a:rPr lang="en-US" sz="1200" dirty="0" err="1">
                          <a:effectLst/>
                        </a:rPr>
                        <a:t>covid</a:t>
                      </a:r>
                      <a:r>
                        <a:rPr lang="en-US" sz="1200" dirty="0">
                          <a:effectLst/>
                        </a:rPr>
                        <a:t> https://t.co/nduwvfg8ja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dirty="0">
                          <a:effectLst/>
                        </a:rPr>
                        <a:t>[</a:t>
                      </a:r>
                      <a:r>
                        <a:rPr lang="id-ID" sz="1200" dirty="0">
                          <a:effectLst/>
                        </a:rPr>
                        <a:t>breaking, news</a:t>
                      </a:r>
                      <a:r>
                        <a:rPr lang="en-US" sz="1200" dirty="0">
                          <a:effectLst/>
                        </a:rPr>
                        <a:t>,</a:t>
                      </a:r>
                      <a:r>
                        <a:rPr lang="id-ID" sz="1200" dirty="0">
                          <a:effectLst/>
                        </a:rPr>
                        <a:t> omicron</a:t>
                      </a:r>
                      <a:r>
                        <a:rPr lang="en-US" sz="1200" dirty="0">
                          <a:effectLst/>
                        </a:rPr>
                        <a:t>,</a:t>
                      </a:r>
                      <a:r>
                        <a:rPr lang="id-ID" sz="1200" dirty="0">
                          <a:effectLst/>
                        </a:rPr>
                        <a:t> ba</a:t>
                      </a:r>
                      <a:r>
                        <a:rPr lang="en-US" sz="1200" dirty="0">
                          <a:effectLst/>
                        </a:rPr>
                        <a:t>,</a:t>
                      </a:r>
                      <a:r>
                        <a:rPr lang="id-ID" sz="1200" dirty="0">
                          <a:effectLst/>
                        </a:rPr>
                        <a:t> dan</a:t>
                      </a:r>
                      <a:r>
                        <a:rPr lang="en-US" sz="1200" dirty="0">
                          <a:effectLst/>
                        </a:rPr>
                        <a:t>,</a:t>
                      </a:r>
                      <a:r>
                        <a:rPr lang="id-ID" sz="1200" dirty="0">
                          <a:effectLst/>
                        </a:rPr>
                        <a:t> ba</a:t>
                      </a:r>
                      <a:r>
                        <a:rPr lang="en-US" sz="1200" dirty="0">
                          <a:effectLst/>
                        </a:rPr>
                        <a:t>,</a:t>
                      </a:r>
                      <a:r>
                        <a:rPr lang="id-ID" sz="1200" dirty="0">
                          <a:effectLst/>
                        </a:rPr>
                        <a:t> resmi</a:t>
                      </a:r>
                      <a:r>
                        <a:rPr lang="en-US" sz="1200" dirty="0">
                          <a:effectLst/>
                        </a:rPr>
                        <a:t>,</a:t>
                      </a:r>
                      <a:r>
                        <a:rPr lang="id-ID" sz="1200" dirty="0">
                          <a:effectLst/>
                        </a:rPr>
                        <a:t> terdetek</a:t>
                      </a:r>
                      <a:r>
                        <a:rPr lang="en-US" sz="1200" dirty="0">
                          <a:effectLst/>
                        </a:rPr>
                        <a:t>si, di, indonesia., mari, kita, sama, sama, mencegah, mengantisipasi, penularan, varian, baru, covid-19]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7727710"/>
                  </a:ext>
                </a:extLst>
              </a:tr>
              <a:tr h="0">
                <a:tc>
                  <a:txBody>
                    <a:bodyPr/>
                    <a:lstStyle/>
                    <a:p>
                      <a:pPr algn="just">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a:effectLst/>
                        </a:rPr>
                        <a:t>varian baru omicron lagi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[varian, baru, omicron, lagi]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7886074"/>
                  </a:ext>
                </a:extLst>
              </a:tr>
              <a:tr h="0">
                <a:tc>
                  <a:txBody>
                    <a:bodyPr/>
                    <a:lstStyle/>
                    <a:p>
                      <a:pPr algn="just">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buset aku batuk udah kek orang mau mati aja.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dirty="0">
                          <a:effectLst/>
                        </a:rPr>
                        <a:t>[buset, aku, batuk, udah, </a:t>
                      </a:r>
                      <a:r>
                        <a:rPr lang="en-US" sz="1200" dirty="0" err="1">
                          <a:effectLst/>
                        </a:rPr>
                        <a:t>kek</a:t>
                      </a:r>
                      <a:r>
                        <a:rPr lang="en-US" sz="1200" dirty="0">
                          <a:effectLst/>
                        </a:rPr>
                        <a:t>, orang, mau, mati, aja]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3089513"/>
                  </a:ext>
                </a:extLst>
              </a:tr>
            </a:tbl>
          </a:graphicData>
        </a:graphic>
      </p:graphicFrame>
    </p:spTree>
    <p:extLst>
      <p:ext uri="{BB962C8B-B14F-4D97-AF65-F5344CB8AC3E}">
        <p14:creationId xmlns:p14="http://schemas.microsoft.com/office/powerpoint/2010/main" val="4114825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03059"/>
            <a:ext cx="30397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i="1" dirty="0"/>
              <a:t>Preprocessing Data - Tokenizing</a:t>
            </a:r>
            <a:endParaRPr lang="en-ID" b="1" i="1" dirty="0"/>
          </a:p>
        </p:txBody>
      </p:sp>
      <p:sp>
        <p:nvSpPr>
          <p:cNvPr id="3176" name="Google Shape;3176;p34"/>
          <p:cNvSpPr txBox="1">
            <a:spLocks noGrp="1"/>
          </p:cNvSpPr>
          <p:nvPr>
            <p:ph type="subTitle" idx="14"/>
          </p:nvPr>
        </p:nvSpPr>
        <p:spPr>
          <a:xfrm>
            <a:off x="5737860" y="2463838"/>
            <a:ext cx="2762340" cy="1115604"/>
          </a:xfrm>
          <a:prstGeom prst="rect">
            <a:avLst/>
          </a:prstGeom>
        </p:spPr>
        <p:txBody>
          <a:bodyPr spcFirstLastPara="1" wrap="square" lIns="0" tIns="0" rIns="0" bIns="0" anchor="ctr" anchorCtr="0">
            <a:noAutofit/>
          </a:bodyPr>
          <a:lstStyle/>
          <a:p>
            <a:pPr marL="0" lvl="0" indent="0" algn="ctr"/>
            <a:r>
              <a:rPr lang="en-US" i="1" dirty="0"/>
              <a:t>Tokenizing</a:t>
            </a:r>
            <a:r>
              <a:rPr lang="en-US" dirty="0"/>
              <a:t> berfungsi untuk melakukan penghapusan </a:t>
            </a:r>
            <a:r>
              <a:rPr lang="en-US" i="1" dirty="0"/>
              <a:t>hashtag</a:t>
            </a:r>
            <a:r>
              <a:rPr lang="en-US" dirty="0"/>
              <a:t>, angka, </a:t>
            </a:r>
            <a:r>
              <a:rPr lang="en-US" i="1" dirty="0"/>
              <a:t>mention</a:t>
            </a:r>
            <a:r>
              <a:rPr lang="en-US" dirty="0"/>
              <a:t>, URL, dan tanda baca</a:t>
            </a:r>
            <a:endParaRPr sz="900" dirty="0"/>
          </a:p>
        </p:txBody>
      </p:sp>
      <p:graphicFrame>
        <p:nvGraphicFramePr>
          <p:cNvPr id="3" name="Table 2">
            <a:extLst>
              <a:ext uri="{FF2B5EF4-FFF2-40B4-BE49-F238E27FC236}">
                <a16:creationId xmlns:a16="http://schemas.microsoft.com/office/drawing/2014/main" id="{52CE8FC6-8F6C-4100-A5C9-E88866321454}"/>
              </a:ext>
            </a:extLst>
          </p:cNvPr>
          <p:cNvGraphicFramePr>
            <a:graphicFrameLocks noGrp="1"/>
          </p:cNvGraphicFramePr>
          <p:nvPr/>
        </p:nvGraphicFramePr>
        <p:xfrm>
          <a:off x="243840" y="1564893"/>
          <a:ext cx="5169535" cy="2955927"/>
        </p:xfrm>
        <a:graphic>
          <a:graphicData uri="http://schemas.openxmlformats.org/drawingml/2006/table">
            <a:tbl>
              <a:tblPr firstRow="1" firstCol="1" bandRow="1">
                <a:tableStyleId>{1176BA0C-36CF-444F-8144-008A9575A7CD}</a:tableStyleId>
              </a:tblPr>
              <a:tblGrid>
                <a:gridCol w="793357">
                  <a:extLst>
                    <a:ext uri="{9D8B030D-6E8A-4147-A177-3AD203B41FA5}">
                      <a16:colId xmlns:a16="http://schemas.microsoft.com/office/drawing/2014/main" val="1982781107"/>
                    </a:ext>
                  </a:extLst>
                </a:gridCol>
                <a:gridCol w="2270554">
                  <a:extLst>
                    <a:ext uri="{9D8B030D-6E8A-4147-A177-3AD203B41FA5}">
                      <a16:colId xmlns:a16="http://schemas.microsoft.com/office/drawing/2014/main" val="100923246"/>
                    </a:ext>
                  </a:extLst>
                </a:gridCol>
                <a:gridCol w="2105624">
                  <a:extLst>
                    <a:ext uri="{9D8B030D-6E8A-4147-A177-3AD203B41FA5}">
                      <a16:colId xmlns:a16="http://schemas.microsoft.com/office/drawing/2014/main" val="2476684256"/>
                    </a:ext>
                  </a:extLst>
                </a:gridCol>
              </a:tblGrid>
              <a:tr h="0">
                <a:tc>
                  <a:txBody>
                    <a:bodyPr/>
                    <a:lstStyle/>
                    <a:p>
                      <a:pPr algn="ctr">
                        <a:lnSpc>
                          <a:spcPct val="150000"/>
                        </a:lnSpc>
                        <a:spcAft>
                          <a:spcPts val="0"/>
                        </a:spcAft>
                      </a:pPr>
                      <a:r>
                        <a:rPr lang="en-US" sz="1200">
                          <a:effectLst/>
                        </a:rPr>
                        <a:t>Dokumen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Sebelum Tokenizing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Sesudah Tokenizing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9128271"/>
                  </a:ext>
                </a:extLst>
              </a:tr>
              <a:tr h="0">
                <a:tc>
                  <a:txBody>
                    <a:bodyPr/>
                    <a:lstStyle/>
                    <a:p>
                      <a:pPr>
                        <a:lnSpc>
                          <a:spcPct val="107000"/>
                        </a:lnSpc>
                        <a:spcAft>
                          <a:spcPts val="0"/>
                        </a:spcAft>
                      </a:pPr>
                      <a:r>
                        <a:rPr lang="en-US"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0"/>
                        </a:spcAft>
                      </a:pPr>
                      <a:r>
                        <a:rPr lang="id-ID" sz="1200" dirty="0">
                          <a:effectLst/>
                        </a:rPr>
                        <a:t>breaking news omicron ba dan ba resmi terdetek</a:t>
                      </a:r>
                      <a:r>
                        <a:rPr lang="en-US" sz="1200" dirty="0">
                          <a:effectLst/>
                        </a:rPr>
                        <a:t>si di indonesia. mari kita sama </a:t>
                      </a:r>
                      <a:r>
                        <a:rPr lang="en-US" sz="1200" dirty="0" err="1">
                          <a:effectLst/>
                        </a:rPr>
                        <a:t>sama</a:t>
                      </a:r>
                      <a:r>
                        <a:rPr lang="en-US" sz="1200" dirty="0">
                          <a:effectLst/>
                        </a:rPr>
                        <a:t> </a:t>
                      </a:r>
                      <a:r>
                        <a:rPr lang="en-US" sz="1200" dirty="0" err="1">
                          <a:effectLst/>
                        </a:rPr>
                        <a:t>menjegah</a:t>
                      </a:r>
                      <a:r>
                        <a:rPr lang="en-US" sz="1200" dirty="0">
                          <a:effectLst/>
                        </a:rPr>
                        <a:t> mengantisipasi penularan varian baru covid-19. @</a:t>
                      </a:r>
                      <a:r>
                        <a:rPr lang="en-US" sz="1200" dirty="0" err="1">
                          <a:effectLst/>
                        </a:rPr>
                        <a:t>kemensosri</a:t>
                      </a:r>
                      <a:r>
                        <a:rPr lang="en-US" sz="1200" dirty="0">
                          <a:effectLst/>
                        </a:rPr>
                        <a:t> @</a:t>
                      </a:r>
                      <a:r>
                        <a:rPr lang="en-US" sz="1200" dirty="0" err="1">
                          <a:effectLst/>
                        </a:rPr>
                        <a:t>dinkesjkt</a:t>
                      </a:r>
                      <a:r>
                        <a:rPr lang="en-US" sz="1200" dirty="0">
                          <a:effectLst/>
                        </a:rPr>
                        <a:t> @</a:t>
                      </a:r>
                      <a:r>
                        <a:rPr lang="en-US" sz="1200" dirty="0" err="1">
                          <a:effectLst/>
                        </a:rPr>
                        <a:t>bpjskesehatanri</a:t>
                      </a:r>
                      <a:r>
                        <a:rPr lang="en-US" sz="1200" dirty="0">
                          <a:effectLst/>
                        </a:rPr>
                        <a:t> #</a:t>
                      </a:r>
                      <a:r>
                        <a:rPr lang="en-US" sz="1200" dirty="0" err="1">
                          <a:effectLst/>
                        </a:rPr>
                        <a:t>omicronoariant</a:t>
                      </a:r>
                      <a:r>
                        <a:rPr lang="en-US" sz="1200" dirty="0">
                          <a:effectLst/>
                        </a:rPr>
                        <a:t> #omicron #</a:t>
                      </a:r>
                      <a:r>
                        <a:rPr lang="en-US" sz="1200" dirty="0" err="1">
                          <a:effectLst/>
                        </a:rPr>
                        <a:t>covid</a:t>
                      </a:r>
                      <a:r>
                        <a:rPr lang="en-US" sz="1200" dirty="0">
                          <a:effectLst/>
                        </a:rPr>
                        <a:t> https://t.co/nduwvfg8ja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dirty="0">
                          <a:effectLst/>
                        </a:rPr>
                        <a:t>[</a:t>
                      </a:r>
                      <a:r>
                        <a:rPr lang="id-ID" sz="1200" dirty="0">
                          <a:effectLst/>
                        </a:rPr>
                        <a:t>breaking, news</a:t>
                      </a:r>
                      <a:r>
                        <a:rPr lang="en-US" sz="1200" dirty="0">
                          <a:effectLst/>
                        </a:rPr>
                        <a:t>,</a:t>
                      </a:r>
                      <a:r>
                        <a:rPr lang="id-ID" sz="1200" dirty="0">
                          <a:effectLst/>
                        </a:rPr>
                        <a:t> omicron</a:t>
                      </a:r>
                      <a:r>
                        <a:rPr lang="en-US" sz="1200" dirty="0">
                          <a:effectLst/>
                        </a:rPr>
                        <a:t>,</a:t>
                      </a:r>
                      <a:r>
                        <a:rPr lang="id-ID" sz="1200" dirty="0">
                          <a:effectLst/>
                        </a:rPr>
                        <a:t> ba</a:t>
                      </a:r>
                      <a:r>
                        <a:rPr lang="en-US" sz="1200" dirty="0">
                          <a:effectLst/>
                        </a:rPr>
                        <a:t>,</a:t>
                      </a:r>
                      <a:r>
                        <a:rPr lang="id-ID" sz="1200" dirty="0">
                          <a:effectLst/>
                        </a:rPr>
                        <a:t> dan</a:t>
                      </a:r>
                      <a:r>
                        <a:rPr lang="en-US" sz="1200" dirty="0">
                          <a:effectLst/>
                        </a:rPr>
                        <a:t>,</a:t>
                      </a:r>
                      <a:r>
                        <a:rPr lang="id-ID" sz="1200" dirty="0">
                          <a:effectLst/>
                        </a:rPr>
                        <a:t> ba</a:t>
                      </a:r>
                      <a:r>
                        <a:rPr lang="en-US" sz="1200" dirty="0">
                          <a:effectLst/>
                        </a:rPr>
                        <a:t>,</a:t>
                      </a:r>
                      <a:r>
                        <a:rPr lang="id-ID" sz="1200" dirty="0">
                          <a:effectLst/>
                        </a:rPr>
                        <a:t> resmi</a:t>
                      </a:r>
                      <a:r>
                        <a:rPr lang="en-US" sz="1200" dirty="0">
                          <a:effectLst/>
                        </a:rPr>
                        <a:t>,</a:t>
                      </a:r>
                      <a:r>
                        <a:rPr lang="id-ID" sz="1200" dirty="0">
                          <a:effectLst/>
                        </a:rPr>
                        <a:t> terdetek</a:t>
                      </a:r>
                      <a:r>
                        <a:rPr lang="en-US" sz="1200" dirty="0">
                          <a:effectLst/>
                        </a:rPr>
                        <a:t>si, di, indonesia., mari, kita, sama, sama, mencegah, mengantisipasi, penularan, varian, baru, covid-19]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7727710"/>
                  </a:ext>
                </a:extLst>
              </a:tr>
              <a:tr h="0">
                <a:tc>
                  <a:txBody>
                    <a:bodyPr/>
                    <a:lstStyle/>
                    <a:p>
                      <a:pPr algn="just">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a:effectLst/>
                        </a:rPr>
                        <a:t>varian baru omicron lagi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[varian, baru, omicron, lagi]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7886074"/>
                  </a:ext>
                </a:extLst>
              </a:tr>
              <a:tr h="0">
                <a:tc>
                  <a:txBody>
                    <a:bodyPr/>
                    <a:lstStyle/>
                    <a:p>
                      <a:pPr algn="just">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buset aku batuk udah kek orang mau mati aja.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dirty="0">
                          <a:effectLst/>
                        </a:rPr>
                        <a:t>[buset, aku, batuk, udah, </a:t>
                      </a:r>
                      <a:r>
                        <a:rPr lang="en-US" sz="1200" dirty="0" err="1">
                          <a:effectLst/>
                        </a:rPr>
                        <a:t>kek</a:t>
                      </a:r>
                      <a:r>
                        <a:rPr lang="en-US" sz="1200" dirty="0">
                          <a:effectLst/>
                        </a:rPr>
                        <a:t>, orang, mau, mati, aja]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3089513"/>
                  </a:ext>
                </a:extLst>
              </a:tr>
            </a:tbl>
          </a:graphicData>
        </a:graphic>
      </p:graphicFrame>
    </p:spTree>
    <p:extLst>
      <p:ext uri="{BB962C8B-B14F-4D97-AF65-F5344CB8AC3E}">
        <p14:creationId xmlns:p14="http://schemas.microsoft.com/office/powerpoint/2010/main" val="147199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434" name="Google Shape;3434;p38"/>
          <p:cNvSpPr txBox="1">
            <a:spLocks noGrp="1"/>
          </p:cNvSpPr>
          <p:nvPr>
            <p:ph type="title"/>
          </p:nvPr>
        </p:nvSpPr>
        <p:spPr>
          <a:xfrm>
            <a:off x="5360611" y="2214827"/>
            <a:ext cx="2980463" cy="5727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ID" sz="1800" dirty="0"/>
              <a:t>Rumusan Masalah</a:t>
            </a:r>
            <a:endParaRPr sz="1800" dirty="0"/>
          </a:p>
        </p:txBody>
      </p:sp>
      <p:sp>
        <p:nvSpPr>
          <p:cNvPr id="3436" name="Google Shape;3436;p38"/>
          <p:cNvSpPr txBox="1">
            <a:spLocks noGrp="1"/>
          </p:cNvSpPr>
          <p:nvPr>
            <p:ph type="subTitle" idx="2"/>
          </p:nvPr>
        </p:nvSpPr>
        <p:spPr>
          <a:xfrm>
            <a:off x="5042099" y="3479283"/>
            <a:ext cx="3852763" cy="829800"/>
          </a:xfrm>
          <a:prstGeom prst="rect">
            <a:avLst/>
          </a:prstGeom>
        </p:spPr>
        <p:txBody>
          <a:bodyPr spcFirstLastPara="1" wrap="square" lIns="0" tIns="0" rIns="0" bIns="0" anchor="ctr" anchorCtr="0">
            <a:noAutofit/>
          </a:bodyPr>
          <a:lstStyle/>
          <a:p>
            <a:pPr lvl="0" algn="l">
              <a:buFont typeface="Wingdings" panose="05000000000000000000" pitchFamily="2" charset="2"/>
              <a:buChar char="v"/>
            </a:pPr>
            <a:r>
              <a:rPr lang="id-ID" sz="1200" b="1" dirty="0"/>
              <a:t>Bagaimana menerapkan algoritma klasterisasi DBSCAN </a:t>
            </a:r>
            <a:r>
              <a:rPr lang="en-US" sz="1200" b="1" dirty="0"/>
              <a:t>dan OPTICS </a:t>
            </a:r>
            <a:r>
              <a:rPr lang="id-ID" sz="1200" b="1" dirty="0"/>
              <a:t>untuk mengolah data </a:t>
            </a:r>
            <a:r>
              <a:rPr lang="id-ID" sz="1200" b="1" i="1" dirty="0"/>
              <a:t>tweet</a:t>
            </a:r>
            <a:r>
              <a:rPr lang="id-ID" sz="1200" b="1" dirty="0"/>
              <a:t>? </a:t>
            </a:r>
            <a:endParaRPr lang="en-ID" sz="1200" b="1" dirty="0"/>
          </a:p>
          <a:p>
            <a:pPr lvl="0" algn="l">
              <a:buFont typeface="Wingdings" panose="05000000000000000000" pitchFamily="2" charset="2"/>
              <a:buChar char="v"/>
            </a:pPr>
            <a:endParaRPr lang="en-US" sz="1200" b="1" dirty="0"/>
          </a:p>
          <a:p>
            <a:pPr lvl="0" algn="l">
              <a:buFont typeface="Wingdings" panose="05000000000000000000" pitchFamily="2" charset="2"/>
              <a:buChar char="v"/>
            </a:pPr>
            <a:r>
              <a:rPr lang="en-US" sz="1200" b="1" dirty="0"/>
              <a:t>Bagaimana perbandingan </a:t>
            </a:r>
            <a:r>
              <a:rPr lang="en-US" sz="1200" b="1" dirty="0" err="1"/>
              <a:t>algoritma</a:t>
            </a:r>
            <a:r>
              <a:rPr lang="en-US" sz="1200" b="1" dirty="0"/>
              <a:t> </a:t>
            </a:r>
            <a:r>
              <a:rPr lang="en-US" sz="1200" b="1" dirty="0" err="1"/>
              <a:t>klasterisasi</a:t>
            </a:r>
            <a:r>
              <a:rPr lang="en-US" sz="1200" b="1" dirty="0"/>
              <a:t> DBSCAN dan OPTICS agar menghasilkan analisis terbaik?</a:t>
            </a:r>
            <a:endParaRPr lang="en-ID" sz="1200" b="1" dirty="0"/>
          </a:p>
          <a:p>
            <a:pPr algn="l">
              <a:buFont typeface="Wingdings" panose="05000000000000000000" pitchFamily="2" charset="2"/>
              <a:buChar char="v"/>
            </a:pPr>
            <a:endParaRPr lang="en-US" sz="1200" b="1" dirty="0"/>
          </a:p>
          <a:p>
            <a:pPr algn="l">
              <a:buFont typeface="Wingdings" panose="05000000000000000000" pitchFamily="2" charset="2"/>
              <a:buChar char="v"/>
            </a:pPr>
            <a:r>
              <a:rPr lang="id-ID" sz="1200" b="1" dirty="0"/>
              <a:t>Bagaimana menerapkan geovisualisasi hasil klasterisasi data </a:t>
            </a:r>
            <a:r>
              <a:rPr lang="id-ID" sz="1200" b="1" i="1" dirty="0"/>
              <a:t>tweet</a:t>
            </a:r>
            <a:r>
              <a:rPr lang="id-ID" sz="1200" b="1" dirty="0"/>
              <a:t> untuk kasus penyebaran penyakit menular langsung (studi kasus Covid-19</a:t>
            </a:r>
            <a:r>
              <a:rPr lang="en-US" sz="1200" b="1" dirty="0"/>
              <a:t>)?</a:t>
            </a:r>
          </a:p>
        </p:txBody>
      </p:sp>
      <p:grpSp>
        <p:nvGrpSpPr>
          <p:cNvPr id="36" name="Group 35">
            <a:extLst>
              <a:ext uri="{FF2B5EF4-FFF2-40B4-BE49-F238E27FC236}">
                <a16:creationId xmlns:a16="http://schemas.microsoft.com/office/drawing/2014/main" id="{2E4C092A-3BC2-4026-BE99-E5D8DF271B15}"/>
              </a:ext>
            </a:extLst>
          </p:cNvPr>
          <p:cNvGrpSpPr/>
          <p:nvPr/>
        </p:nvGrpSpPr>
        <p:grpSpPr>
          <a:xfrm>
            <a:off x="4144711" y="1814055"/>
            <a:ext cx="810600" cy="810600"/>
            <a:chOff x="4166700" y="2007450"/>
            <a:chExt cx="810600" cy="810600"/>
          </a:xfrm>
        </p:grpSpPr>
        <p:sp>
          <p:nvSpPr>
            <p:cNvPr id="37" name="Google Shape;3475;p39">
              <a:extLst>
                <a:ext uri="{FF2B5EF4-FFF2-40B4-BE49-F238E27FC236}">
                  <a16:creationId xmlns:a16="http://schemas.microsoft.com/office/drawing/2014/main" id="{CA622B08-9F92-43F2-8145-88A3E87752E6}"/>
                </a:ext>
              </a:extLst>
            </p:cNvPr>
            <p:cNvSpPr/>
            <p:nvPr/>
          </p:nvSpPr>
          <p:spPr>
            <a:xfrm>
              <a:off x="4166700" y="2007450"/>
              <a:ext cx="810600" cy="81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 name="Google Shape;3477;p39">
              <a:extLst>
                <a:ext uri="{FF2B5EF4-FFF2-40B4-BE49-F238E27FC236}">
                  <a16:creationId xmlns:a16="http://schemas.microsoft.com/office/drawing/2014/main" id="{DC2A3D33-3806-4235-A516-3F43365E60C4}"/>
                </a:ext>
              </a:extLst>
            </p:cNvPr>
            <p:cNvGrpSpPr/>
            <p:nvPr/>
          </p:nvGrpSpPr>
          <p:grpSpPr>
            <a:xfrm>
              <a:off x="4306813" y="2148613"/>
              <a:ext cx="530375" cy="528275"/>
              <a:chOff x="1147625" y="4053325"/>
              <a:chExt cx="530375" cy="528275"/>
            </a:xfrm>
          </p:grpSpPr>
          <p:sp>
            <p:nvSpPr>
              <p:cNvPr id="39" name="Google Shape;3478;p39">
                <a:extLst>
                  <a:ext uri="{FF2B5EF4-FFF2-40B4-BE49-F238E27FC236}">
                    <a16:creationId xmlns:a16="http://schemas.microsoft.com/office/drawing/2014/main" id="{8DC36854-BEDE-4DFE-9923-1C880CC53E3D}"/>
                  </a:ext>
                </a:extLst>
              </p:cNvPr>
              <p:cNvSpPr/>
              <p:nvPr/>
            </p:nvSpPr>
            <p:spPr>
              <a:xfrm>
                <a:off x="1147625" y="4053325"/>
                <a:ext cx="530375" cy="528275"/>
              </a:xfrm>
              <a:custGeom>
                <a:avLst/>
                <a:gdLst/>
                <a:ahLst/>
                <a:cxnLst/>
                <a:rect l="l" t="t" r="r" b="b"/>
                <a:pathLst>
                  <a:path w="21215" h="21131" extrusionOk="0">
                    <a:moveTo>
                      <a:pt x="11315" y="6901"/>
                    </a:moveTo>
                    <a:cubicBezTo>
                      <a:pt x="12126" y="6901"/>
                      <a:pt x="12991" y="7019"/>
                      <a:pt x="13881" y="7160"/>
                    </a:cubicBezTo>
                    <a:cubicBezTo>
                      <a:pt x="14060" y="8159"/>
                      <a:pt x="14220" y="9132"/>
                      <a:pt x="14220" y="10041"/>
                    </a:cubicBezTo>
                    <a:lnTo>
                      <a:pt x="12704" y="8525"/>
                    </a:lnTo>
                    <a:cubicBezTo>
                      <a:pt x="12623" y="8445"/>
                      <a:pt x="12518" y="8404"/>
                      <a:pt x="12414" y="8404"/>
                    </a:cubicBezTo>
                    <a:cubicBezTo>
                      <a:pt x="12309" y="8404"/>
                      <a:pt x="12204" y="8445"/>
                      <a:pt x="12124" y="8525"/>
                    </a:cubicBezTo>
                    <a:cubicBezTo>
                      <a:pt x="11963" y="8685"/>
                      <a:pt x="11963" y="8944"/>
                      <a:pt x="12124" y="9105"/>
                    </a:cubicBezTo>
                    <a:lnTo>
                      <a:pt x="14131" y="11112"/>
                    </a:lnTo>
                    <a:cubicBezTo>
                      <a:pt x="14024" y="11719"/>
                      <a:pt x="13792" y="12272"/>
                      <a:pt x="13399" y="12771"/>
                    </a:cubicBezTo>
                    <a:lnTo>
                      <a:pt x="8404" y="7776"/>
                    </a:lnTo>
                    <a:cubicBezTo>
                      <a:pt x="9228" y="7115"/>
                      <a:pt x="10222" y="6901"/>
                      <a:pt x="11315" y="6901"/>
                    </a:cubicBezTo>
                    <a:close/>
                    <a:moveTo>
                      <a:pt x="7815" y="8355"/>
                    </a:moveTo>
                    <a:lnTo>
                      <a:pt x="12820" y="13360"/>
                    </a:lnTo>
                    <a:cubicBezTo>
                      <a:pt x="12000" y="14017"/>
                      <a:pt x="11013" y="14229"/>
                      <a:pt x="9928" y="14229"/>
                    </a:cubicBezTo>
                    <a:cubicBezTo>
                      <a:pt x="9111" y="14229"/>
                      <a:pt x="8239" y="14108"/>
                      <a:pt x="7342" y="13967"/>
                    </a:cubicBezTo>
                    <a:cubicBezTo>
                      <a:pt x="7164" y="12968"/>
                      <a:pt x="6994" y="11995"/>
                      <a:pt x="6994" y="11094"/>
                    </a:cubicBezTo>
                    <a:lnTo>
                      <a:pt x="6994" y="11094"/>
                    </a:lnTo>
                    <a:lnTo>
                      <a:pt x="8537" y="12637"/>
                    </a:lnTo>
                    <a:cubicBezTo>
                      <a:pt x="8618" y="12718"/>
                      <a:pt x="8725" y="12753"/>
                      <a:pt x="8832" y="12753"/>
                    </a:cubicBezTo>
                    <a:cubicBezTo>
                      <a:pt x="8939" y="12753"/>
                      <a:pt x="9046" y="12718"/>
                      <a:pt x="9126" y="12637"/>
                    </a:cubicBezTo>
                    <a:cubicBezTo>
                      <a:pt x="9287" y="12477"/>
                      <a:pt x="9287" y="12209"/>
                      <a:pt x="9126" y="12049"/>
                    </a:cubicBezTo>
                    <a:lnTo>
                      <a:pt x="7083" y="10015"/>
                    </a:lnTo>
                    <a:cubicBezTo>
                      <a:pt x="7199" y="9417"/>
                      <a:pt x="7422" y="8855"/>
                      <a:pt x="7815" y="8355"/>
                    </a:cubicBezTo>
                    <a:close/>
                    <a:moveTo>
                      <a:pt x="15148" y="1"/>
                    </a:moveTo>
                    <a:cubicBezTo>
                      <a:pt x="15041" y="1"/>
                      <a:pt x="14934" y="41"/>
                      <a:pt x="14854" y="121"/>
                    </a:cubicBezTo>
                    <a:lnTo>
                      <a:pt x="14845" y="130"/>
                    </a:lnTo>
                    <a:cubicBezTo>
                      <a:pt x="13150" y="1825"/>
                      <a:pt x="13355" y="4064"/>
                      <a:pt x="13730" y="6304"/>
                    </a:cubicBezTo>
                    <a:cubicBezTo>
                      <a:pt x="12910" y="6178"/>
                      <a:pt x="12092" y="6077"/>
                      <a:pt x="11302" y="6077"/>
                    </a:cubicBezTo>
                    <a:cubicBezTo>
                      <a:pt x="9899" y="6077"/>
                      <a:pt x="8585" y="6396"/>
                      <a:pt x="7512" y="7463"/>
                    </a:cubicBezTo>
                    <a:cubicBezTo>
                      <a:pt x="5781" y="9194"/>
                      <a:pt x="6075" y="11531"/>
                      <a:pt x="6477" y="13833"/>
                    </a:cubicBezTo>
                    <a:cubicBezTo>
                      <a:pt x="5536" y="13681"/>
                      <a:pt x="4589" y="13544"/>
                      <a:pt x="3687" y="13544"/>
                    </a:cubicBezTo>
                    <a:cubicBezTo>
                      <a:pt x="2364" y="13544"/>
                      <a:pt x="1136" y="13839"/>
                      <a:pt x="161" y="14814"/>
                    </a:cubicBezTo>
                    <a:cubicBezTo>
                      <a:pt x="0" y="14975"/>
                      <a:pt x="0" y="15233"/>
                      <a:pt x="161" y="15394"/>
                    </a:cubicBezTo>
                    <a:cubicBezTo>
                      <a:pt x="241" y="15474"/>
                      <a:pt x="348" y="15519"/>
                      <a:pt x="455" y="15519"/>
                    </a:cubicBezTo>
                    <a:cubicBezTo>
                      <a:pt x="562" y="15519"/>
                      <a:pt x="669" y="15474"/>
                      <a:pt x="749" y="15394"/>
                    </a:cubicBezTo>
                    <a:cubicBezTo>
                      <a:pt x="1418" y="14725"/>
                      <a:pt x="2266" y="14448"/>
                      <a:pt x="3221" y="14386"/>
                    </a:cubicBezTo>
                    <a:lnTo>
                      <a:pt x="5781" y="16946"/>
                    </a:lnTo>
                    <a:cubicBezTo>
                      <a:pt x="5861" y="17027"/>
                      <a:pt x="5968" y="17062"/>
                      <a:pt x="6066" y="17062"/>
                    </a:cubicBezTo>
                    <a:cubicBezTo>
                      <a:pt x="6173" y="17062"/>
                      <a:pt x="6280" y="17027"/>
                      <a:pt x="6361" y="16946"/>
                    </a:cubicBezTo>
                    <a:cubicBezTo>
                      <a:pt x="6521" y="16777"/>
                      <a:pt x="6521" y="16518"/>
                      <a:pt x="6361" y="16358"/>
                    </a:cubicBezTo>
                    <a:lnTo>
                      <a:pt x="4398" y="14395"/>
                    </a:lnTo>
                    <a:lnTo>
                      <a:pt x="4398" y="14395"/>
                    </a:lnTo>
                    <a:cubicBezTo>
                      <a:pt x="5112" y="14448"/>
                      <a:pt x="5861" y="14573"/>
                      <a:pt x="6628" y="14689"/>
                    </a:cubicBezTo>
                    <a:cubicBezTo>
                      <a:pt x="6941" y="16500"/>
                      <a:pt x="7164" y="18204"/>
                      <a:pt x="6423" y="19578"/>
                    </a:cubicBezTo>
                    <a:lnTo>
                      <a:pt x="2980" y="16135"/>
                    </a:lnTo>
                    <a:cubicBezTo>
                      <a:pt x="2899" y="16054"/>
                      <a:pt x="2792" y="16014"/>
                      <a:pt x="2685" y="16014"/>
                    </a:cubicBezTo>
                    <a:cubicBezTo>
                      <a:pt x="2578" y="16014"/>
                      <a:pt x="2471" y="16054"/>
                      <a:pt x="2391" y="16135"/>
                    </a:cubicBezTo>
                    <a:cubicBezTo>
                      <a:pt x="2230" y="16295"/>
                      <a:pt x="2230" y="16554"/>
                      <a:pt x="2391" y="16714"/>
                    </a:cubicBezTo>
                    <a:lnTo>
                      <a:pt x="5933" y="20256"/>
                    </a:lnTo>
                    <a:cubicBezTo>
                      <a:pt x="5888" y="20318"/>
                      <a:pt x="5834" y="20372"/>
                      <a:pt x="5781" y="20417"/>
                    </a:cubicBezTo>
                    <a:lnTo>
                      <a:pt x="5781" y="20426"/>
                    </a:lnTo>
                    <a:cubicBezTo>
                      <a:pt x="5620" y="20586"/>
                      <a:pt x="5620" y="20854"/>
                      <a:pt x="5781" y="21014"/>
                    </a:cubicBezTo>
                    <a:cubicBezTo>
                      <a:pt x="5861" y="21095"/>
                      <a:pt x="5968" y="21130"/>
                      <a:pt x="6066" y="21130"/>
                    </a:cubicBezTo>
                    <a:cubicBezTo>
                      <a:pt x="6173" y="21130"/>
                      <a:pt x="6280" y="21095"/>
                      <a:pt x="6361" y="21014"/>
                    </a:cubicBezTo>
                    <a:lnTo>
                      <a:pt x="6370" y="21005"/>
                    </a:lnTo>
                    <a:cubicBezTo>
                      <a:pt x="8065" y="19310"/>
                      <a:pt x="7859" y="17062"/>
                      <a:pt x="7485" y="14832"/>
                    </a:cubicBezTo>
                    <a:lnTo>
                      <a:pt x="7485" y="14832"/>
                    </a:lnTo>
                    <a:cubicBezTo>
                      <a:pt x="8304" y="14957"/>
                      <a:pt x="9124" y="15058"/>
                      <a:pt x="9915" y="15058"/>
                    </a:cubicBezTo>
                    <a:cubicBezTo>
                      <a:pt x="11320" y="15058"/>
                      <a:pt x="12635" y="14740"/>
                      <a:pt x="13703" y="13672"/>
                    </a:cubicBezTo>
                    <a:cubicBezTo>
                      <a:pt x="15433" y="11942"/>
                      <a:pt x="15139" y="9604"/>
                      <a:pt x="14747" y="7303"/>
                    </a:cubicBezTo>
                    <a:lnTo>
                      <a:pt x="14747" y="7303"/>
                    </a:lnTo>
                    <a:cubicBezTo>
                      <a:pt x="15685" y="7451"/>
                      <a:pt x="16631" y="7588"/>
                      <a:pt x="17534" y="7588"/>
                    </a:cubicBezTo>
                    <a:cubicBezTo>
                      <a:pt x="18853" y="7588"/>
                      <a:pt x="20079" y="7296"/>
                      <a:pt x="21054" y="6321"/>
                    </a:cubicBezTo>
                    <a:cubicBezTo>
                      <a:pt x="21214" y="6161"/>
                      <a:pt x="21214" y="5893"/>
                      <a:pt x="21054" y="5733"/>
                    </a:cubicBezTo>
                    <a:cubicBezTo>
                      <a:pt x="20973" y="5652"/>
                      <a:pt x="20869" y="5612"/>
                      <a:pt x="20764" y="5612"/>
                    </a:cubicBezTo>
                    <a:cubicBezTo>
                      <a:pt x="20659" y="5612"/>
                      <a:pt x="20554" y="5652"/>
                      <a:pt x="20474" y="5733"/>
                    </a:cubicBezTo>
                    <a:cubicBezTo>
                      <a:pt x="20411" y="5795"/>
                      <a:pt x="20358" y="5849"/>
                      <a:pt x="20295" y="5893"/>
                    </a:cubicBezTo>
                    <a:lnTo>
                      <a:pt x="17146" y="2744"/>
                    </a:lnTo>
                    <a:cubicBezTo>
                      <a:pt x="17062" y="2659"/>
                      <a:pt x="16954" y="2617"/>
                      <a:pt x="16849" y="2617"/>
                    </a:cubicBezTo>
                    <a:cubicBezTo>
                      <a:pt x="16743" y="2617"/>
                      <a:pt x="16638" y="2659"/>
                      <a:pt x="16557" y="2744"/>
                    </a:cubicBezTo>
                    <a:cubicBezTo>
                      <a:pt x="16397" y="2905"/>
                      <a:pt x="16397" y="3163"/>
                      <a:pt x="16557" y="3324"/>
                    </a:cubicBezTo>
                    <a:lnTo>
                      <a:pt x="19591" y="6357"/>
                    </a:lnTo>
                    <a:cubicBezTo>
                      <a:pt x="18979" y="6655"/>
                      <a:pt x="18281" y="6762"/>
                      <a:pt x="17529" y="6762"/>
                    </a:cubicBezTo>
                    <a:cubicBezTo>
                      <a:pt x="16614" y="6762"/>
                      <a:pt x="15618" y="6604"/>
                      <a:pt x="14595" y="6437"/>
                    </a:cubicBezTo>
                    <a:cubicBezTo>
                      <a:pt x="14461" y="5679"/>
                      <a:pt x="14345" y="4939"/>
                      <a:pt x="14309" y="4234"/>
                    </a:cubicBezTo>
                    <a:lnTo>
                      <a:pt x="14309" y="4234"/>
                    </a:lnTo>
                    <a:lnTo>
                      <a:pt x="16022" y="5947"/>
                    </a:lnTo>
                    <a:cubicBezTo>
                      <a:pt x="16103" y="6027"/>
                      <a:pt x="16210" y="6072"/>
                      <a:pt x="16317" y="6072"/>
                    </a:cubicBezTo>
                    <a:cubicBezTo>
                      <a:pt x="16424" y="6072"/>
                      <a:pt x="16531" y="6027"/>
                      <a:pt x="16611" y="5947"/>
                    </a:cubicBezTo>
                    <a:cubicBezTo>
                      <a:pt x="16772" y="5786"/>
                      <a:pt x="16772" y="5527"/>
                      <a:pt x="16611" y="5367"/>
                    </a:cubicBezTo>
                    <a:lnTo>
                      <a:pt x="14336" y="3092"/>
                    </a:lnTo>
                    <a:cubicBezTo>
                      <a:pt x="14434" y="2200"/>
                      <a:pt x="14747" y="1397"/>
                      <a:pt x="15433" y="710"/>
                    </a:cubicBezTo>
                    <a:lnTo>
                      <a:pt x="15442" y="701"/>
                    </a:lnTo>
                    <a:cubicBezTo>
                      <a:pt x="15603" y="541"/>
                      <a:pt x="15603" y="282"/>
                      <a:pt x="15442" y="121"/>
                    </a:cubicBezTo>
                    <a:cubicBezTo>
                      <a:pt x="15362" y="41"/>
                      <a:pt x="15255" y="1"/>
                      <a:pt x="15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79;p39">
                <a:extLst>
                  <a:ext uri="{FF2B5EF4-FFF2-40B4-BE49-F238E27FC236}">
                    <a16:creationId xmlns:a16="http://schemas.microsoft.com/office/drawing/2014/main" id="{6DC3E3FF-6749-429B-BC63-6636284EADB3}"/>
                  </a:ext>
                </a:extLst>
              </p:cNvPr>
              <p:cNvSpPr/>
              <p:nvPr/>
            </p:nvSpPr>
            <p:spPr>
              <a:xfrm>
                <a:off x="1381350" y="4375825"/>
                <a:ext cx="22775" cy="20650"/>
              </a:xfrm>
              <a:custGeom>
                <a:avLst/>
                <a:gdLst/>
                <a:ahLst/>
                <a:cxnLst/>
                <a:rect l="l" t="t" r="r" b="b"/>
                <a:pathLst>
                  <a:path w="911" h="826" extrusionOk="0">
                    <a:moveTo>
                      <a:pt x="451" y="1"/>
                    </a:moveTo>
                    <a:cubicBezTo>
                      <a:pt x="346" y="1"/>
                      <a:pt x="241" y="41"/>
                      <a:pt x="161" y="121"/>
                    </a:cubicBezTo>
                    <a:cubicBezTo>
                      <a:pt x="0" y="282"/>
                      <a:pt x="0" y="540"/>
                      <a:pt x="161" y="701"/>
                    </a:cubicBezTo>
                    <a:cubicBezTo>
                      <a:pt x="241" y="790"/>
                      <a:pt x="348" y="826"/>
                      <a:pt x="455" y="826"/>
                    </a:cubicBezTo>
                    <a:cubicBezTo>
                      <a:pt x="562" y="826"/>
                      <a:pt x="660" y="790"/>
                      <a:pt x="741" y="701"/>
                    </a:cubicBezTo>
                    <a:cubicBezTo>
                      <a:pt x="910" y="540"/>
                      <a:pt x="910" y="282"/>
                      <a:pt x="741" y="121"/>
                    </a:cubicBezTo>
                    <a:cubicBezTo>
                      <a:pt x="660" y="41"/>
                      <a:pt x="556"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80;p39">
                <a:extLst>
                  <a:ext uri="{FF2B5EF4-FFF2-40B4-BE49-F238E27FC236}">
                    <a16:creationId xmlns:a16="http://schemas.microsoft.com/office/drawing/2014/main" id="{F993E7A7-1F6F-4027-9ED6-5F61B31C4A64}"/>
                  </a:ext>
                </a:extLst>
              </p:cNvPr>
              <p:cNvSpPr/>
              <p:nvPr/>
            </p:nvSpPr>
            <p:spPr>
              <a:xfrm>
                <a:off x="1422375" y="4239125"/>
                <a:ext cx="22775" cy="20650"/>
              </a:xfrm>
              <a:custGeom>
                <a:avLst/>
                <a:gdLst/>
                <a:ahLst/>
                <a:cxnLst/>
                <a:rect l="l" t="t" r="r" b="b"/>
                <a:pathLst>
                  <a:path w="911" h="826" extrusionOk="0">
                    <a:moveTo>
                      <a:pt x="456" y="0"/>
                    </a:moveTo>
                    <a:cubicBezTo>
                      <a:pt x="349" y="0"/>
                      <a:pt x="242" y="40"/>
                      <a:pt x="161" y="121"/>
                    </a:cubicBezTo>
                    <a:cubicBezTo>
                      <a:pt x="1" y="281"/>
                      <a:pt x="1" y="540"/>
                      <a:pt x="161" y="700"/>
                    </a:cubicBezTo>
                    <a:lnTo>
                      <a:pt x="170" y="709"/>
                    </a:lnTo>
                    <a:cubicBezTo>
                      <a:pt x="251" y="790"/>
                      <a:pt x="358" y="825"/>
                      <a:pt x="456" y="825"/>
                    </a:cubicBezTo>
                    <a:cubicBezTo>
                      <a:pt x="563" y="825"/>
                      <a:pt x="670" y="790"/>
                      <a:pt x="750" y="709"/>
                    </a:cubicBezTo>
                    <a:cubicBezTo>
                      <a:pt x="911" y="549"/>
                      <a:pt x="911" y="281"/>
                      <a:pt x="750" y="121"/>
                    </a:cubicBezTo>
                    <a:cubicBezTo>
                      <a:pt x="670" y="40"/>
                      <a:pt x="563" y="0"/>
                      <a:pt x="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roup 41">
            <a:extLst>
              <a:ext uri="{FF2B5EF4-FFF2-40B4-BE49-F238E27FC236}">
                <a16:creationId xmlns:a16="http://schemas.microsoft.com/office/drawing/2014/main" id="{FDBABE7F-F0ED-44ED-A663-6B4818124BD2}"/>
              </a:ext>
            </a:extLst>
          </p:cNvPr>
          <p:cNvGrpSpPr/>
          <p:nvPr/>
        </p:nvGrpSpPr>
        <p:grpSpPr>
          <a:xfrm>
            <a:off x="4167242" y="3726556"/>
            <a:ext cx="810600" cy="810600"/>
            <a:chOff x="7019550" y="2007450"/>
            <a:chExt cx="810600" cy="810600"/>
          </a:xfrm>
        </p:grpSpPr>
        <p:sp>
          <p:nvSpPr>
            <p:cNvPr id="43" name="Google Shape;3476;p39">
              <a:extLst>
                <a:ext uri="{FF2B5EF4-FFF2-40B4-BE49-F238E27FC236}">
                  <a16:creationId xmlns:a16="http://schemas.microsoft.com/office/drawing/2014/main" id="{4640671C-233A-4916-8175-9E0EE7F2B5AE}"/>
                </a:ext>
              </a:extLst>
            </p:cNvPr>
            <p:cNvSpPr/>
            <p:nvPr/>
          </p:nvSpPr>
          <p:spPr>
            <a:xfrm>
              <a:off x="7019550" y="2007450"/>
              <a:ext cx="810600" cy="81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481;p39">
              <a:extLst>
                <a:ext uri="{FF2B5EF4-FFF2-40B4-BE49-F238E27FC236}">
                  <a16:creationId xmlns:a16="http://schemas.microsoft.com/office/drawing/2014/main" id="{BFD8F3FA-C31A-49E4-A3A7-07795EB61ACB}"/>
                </a:ext>
              </a:extLst>
            </p:cNvPr>
            <p:cNvGrpSpPr/>
            <p:nvPr/>
          </p:nvGrpSpPr>
          <p:grpSpPr>
            <a:xfrm>
              <a:off x="7184638" y="2148563"/>
              <a:ext cx="480425" cy="528375"/>
              <a:chOff x="554150" y="4083550"/>
              <a:chExt cx="480425" cy="528375"/>
            </a:xfrm>
          </p:grpSpPr>
          <p:sp>
            <p:nvSpPr>
              <p:cNvPr id="45" name="Google Shape;3482;p39">
                <a:extLst>
                  <a:ext uri="{FF2B5EF4-FFF2-40B4-BE49-F238E27FC236}">
                    <a16:creationId xmlns:a16="http://schemas.microsoft.com/office/drawing/2014/main" id="{A48109CE-D10E-4522-9F0E-B07F1630475C}"/>
                  </a:ext>
                </a:extLst>
              </p:cNvPr>
              <p:cNvSpPr/>
              <p:nvPr/>
            </p:nvSpPr>
            <p:spPr>
              <a:xfrm>
                <a:off x="597850" y="4525825"/>
                <a:ext cx="39050" cy="71600"/>
              </a:xfrm>
              <a:custGeom>
                <a:avLst/>
                <a:gdLst/>
                <a:ahLst/>
                <a:cxnLst/>
                <a:rect l="l" t="t" r="r" b="b"/>
                <a:pathLst>
                  <a:path w="1562" h="2864" extrusionOk="0">
                    <a:moveTo>
                      <a:pt x="786" y="0"/>
                    </a:moveTo>
                    <a:cubicBezTo>
                      <a:pt x="402" y="366"/>
                      <a:pt x="1" y="919"/>
                      <a:pt x="1" y="1543"/>
                    </a:cubicBezTo>
                    <a:cubicBezTo>
                      <a:pt x="1" y="2114"/>
                      <a:pt x="322" y="2614"/>
                      <a:pt x="786" y="2864"/>
                    </a:cubicBezTo>
                    <a:cubicBezTo>
                      <a:pt x="1250" y="2614"/>
                      <a:pt x="1562" y="2114"/>
                      <a:pt x="1562" y="1543"/>
                    </a:cubicBezTo>
                    <a:cubicBezTo>
                      <a:pt x="1562" y="919"/>
                      <a:pt x="1169" y="366"/>
                      <a:pt x="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83;p39">
                <a:extLst>
                  <a:ext uri="{FF2B5EF4-FFF2-40B4-BE49-F238E27FC236}">
                    <a16:creationId xmlns:a16="http://schemas.microsoft.com/office/drawing/2014/main" id="{D1AE4AD1-CF07-494E-B193-6C15AB4F3F94}"/>
                  </a:ext>
                </a:extLst>
              </p:cNvPr>
              <p:cNvSpPr/>
              <p:nvPr/>
            </p:nvSpPr>
            <p:spPr>
              <a:xfrm>
                <a:off x="865475" y="4128200"/>
                <a:ext cx="157500" cy="152075"/>
              </a:xfrm>
              <a:custGeom>
                <a:avLst/>
                <a:gdLst/>
                <a:ahLst/>
                <a:cxnLst/>
                <a:rect l="l" t="t" r="r" b="b"/>
                <a:pathLst>
                  <a:path w="6300" h="6083" extrusionOk="0">
                    <a:moveTo>
                      <a:pt x="4625" y="1"/>
                    </a:moveTo>
                    <a:cubicBezTo>
                      <a:pt x="3890" y="1"/>
                      <a:pt x="3152" y="283"/>
                      <a:pt x="2588" y="846"/>
                    </a:cubicBezTo>
                    <a:lnTo>
                      <a:pt x="1" y="3433"/>
                    </a:lnTo>
                    <a:lnTo>
                      <a:pt x="2650" y="6083"/>
                    </a:lnTo>
                    <a:lnTo>
                      <a:pt x="5229" y="3496"/>
                    </a:lnTo>
                    <a:cubicBezTo>
                      <a:pt x="6103" y="2622"/>
                      <a:pt x="6299" y="1328"/>
                      <a:pt x="5809" y="258"/>
                    </a:cubicBezTo>
                    <a:cubicBezTo>
                      <a:pt x="5435" y="86"/>
                      <a:pt x="5030" y="1"/>
                      <a:pt x="4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84;p39">
                <a:extLst>
                  <a:ext uri="{FF2B5EF4-FFF2-40B4-BE49-F238E27FC236}">
                    <a16:creationId xmlns:a16="http://schemas.microsoft.com/office/drawing/2014/main" id="{1509EB9C-B4F2-448F-9353-9AE56F8424F8}"/>
                  </a:ext>
                </a:extLst>
              </p:cNvPr>
              <p:cNvSpPr/>
              <p:nvPr/>
            </p:nvSpPr>
            <p:spPr>
              <a:xfrm>
                <a:off x="673900" y="4262650"/>
                <a:ext cx="207000" cy="204350"/>
              </a:xfrm>
              <a:custGeom>
                <a:avLst/>
                <a:gdLst/>
                <a:ahLst/>
                <a:cxnLst/>
                <a:rect l="l" t="t" r="r" b="b"/>
                <a:pathLst>
                  <a:path w="8280" h="8174" extrusionOk="0">
                    <a:moveTo>
                      <a:pt x="6736" y="0"/>
                    </a:moveTo>
                    <a:lnTo>
                      <a:pt x="723" y="6031"/>
                    </a:lnTo>
                    <a:cubicBezTo>
                      <a:pt x="170" y="6584"/>
                      <a:pt x="1" y="7378"/>
                      <a:pt x="224" y="8083"/>
                    </a:cubicBezTo>
                    <a:cubicBezTo>
                      <a:pt x="421" y="8143"/>
                      <a:pt x="627" y="8174"/>
                      <a:pt x="832" y="8174"/>
                    </a:cubicBezTo>
                    <a:cubicBezTo>
                      <a:pt x="1351" y="8174"/>
                      <a:pt x="1871" y="7979"/>
                      <a:pt x="2267" y="7583"/>
                    </a:cubicBezTo>
                    <a:lnTo>
                      <a:pt x="8279" y="1552"/>
                    </a:lnTo>
                    <a:lnTo>
                      <a:pt x="67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85;p39">
                <a:extLst>
                  <a:ext uri="{FF2B5EF4-FFF2-40B4-BE49-F238E27FC236}">
                    <a16:creationId xmlns:a16="http://schemas.microsoft.com/office/drawing/2014/main" id="{DC81E334-7209-4683-9623-0FD324FEC1E6}"/>
                  </a:ext>
                </a:extLst>
              </p:cNvPr>
              <p:cNvSpPr/>
              <p:nvPr/>
            </p:nvSpPr>
            <p:spPr>
              <a:xfrm>
                <a:off x="818650" y="4206425"/>
                <a:ext cx="125150" cy="120525"/>
              </a:xfrm>
              <a:custGeom>
                <a:avLst/>
                <a:gdLst/>
                <a:ahLst/>
                <a:cxnLst/>
                <a:rect l="l" t="t" r="r" b="b"/>
                <a:pathLst>
                  <a:path w="5006" h="4821" extrusionOk="0">
                    <a:moveTo>
                      <a:pt x="1085" y="0"/>
                    </a:moveTo>
                    <a:cubicBezTo>
                      <a:pt x="831" y="0"/>
                      <a:pt x="577" y="98"/>
                      <a:pt x="384" y="296"/>
                    </a:cubicBezTo>
                    <a:cubicBezTo>
                      <a:pt x="0" y="679"/>
                      <a:pt x="0" y="1304"/>
                      <a:pt x="384" y="1687"/>
                    </a:cubicBezTo>
                    <a:lnTo>
                      <a:pt x="3221" y="4533"/>
                    </a:lnTo>
                    <a:cubicBezTo>
                      <a:pt x="3417" y="4725"/>
                      <a:pt x="3671" y="4821"/>
                      <a:pt x="3925" y="4821"/>
                    </a:cubicBezTo>
                    <a:cubicBezTo>
                      <a:pt x="4178" y="4821"/>
                      <a:pt x="4430" y="4725"/>
                      <a:pt x="4622" y="4533"/>
                    </a:cubicBezTo>
                    <a:cubicBezTo>
                      <a:pt x="5005" y="4140"/>
                      <a:pt x="5005" y="3516"/>
                      <a:pt x="4622" y="3132"/>
                    </a:cubicBezTo>
                    <a:lnTo>
                      <a:pt x="1785" y="287"/>
                    </a:lnTo>
                    <a:cubicBezTo>
                      <a:pt x="1590" y="96"/>
                      <a:pt x="1337" y="0"/>
                      <a:pt x="10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86;p39">
                <a:extLst>
                  <a:ext uri="{FF2B5EF4-FFF2-40B4-BE49-F238E27FC236}">
                    <a16:creationId xmlns:a16="http://schemas.microsoft.com/office/drawing/2014/main" id="{0F4B0854-03DE-49A5-83F8-52CA33B69C25}"/>
                  </a:ext>
                </a:extLst>
              </p:cNvPr>
              <p:cNvSpPr/>
              <p:nvPr/>
            </p:nvSpPr>
            <p:spPr>
              <a:xfrm>
                <a:off x="962275" y="4125375"/>
                <a:ext cx="38600" cy="78200"/>
              </a:xfrm>
              <a:custGeom>
                <a:avLst/>
                <a:gdLst/>
                <a:ahLst/>
                <a:cxnLst/>
                <a:rect l="l" t="t" r="r" b="b"/>
                <a:pathLst>
                  <a:path w="1544" h="3128" extrusionOk="0">
                    <a:moveTo>
                      <a:pt x="456" y="0"/>
                    </a:moveTo>
                    <a:cubicBezTo>
                      <a:pt x="349" y="0"/>
                      <a:pt x="242" y="41"/>
                      <a:pt x="161" y="121"/>
                    </a:cubicBezTo>
                    <a:cubicBezTo>
                      <a:pt x="1" y="281"/>
                      <a:pt x="1" y="540"/>
                      <a:pt x="161" y="710"/>
                    </a:cubicBezTo>
                    <a:cubicBezTo>
                      <a:pt x="634" y="1182"/>
                      <a:pt x="634" y="1950"/>
                      <a:pt x="161" y="2422"/>
                    </a:cubicBezTo>
                    <a:cubicBezTo>
                      <a:pt x="1" y="2583"/>
                      <a:pt x="1" y="2851"/>
                      <a:pt x="161" y="3011"/>
                    </a:cubicBezTo>
                    <a:cubicBezTo>
                      <a:pt x="242" y="3091"/>
                      <a:pt x="349" y="3127"/>
                      <a:pt x="456" y="3127"/>
                    </a:cubicBezTo>
                    <a:cubicBezTo>
                      <a:pt x="563" y="3127"/>
                      <a:pt x="670" y="3091"/>
                      <a:pt x="750" y="3011"/>
                    </a:cubicBezTo>
                    <a:cubicBezTo>
                      <a:pt x="1544" y="2208"/>
                      <a:pt x="1544" y="915"/>
                      <a:pt x="750" y="121"/>
                    </a:cubicBezTo>
                    <a:cubicBezTo>
                      <a:pt x="670" y="41"/>
                      <a:pt x="563" y="0"/>
                      <a:pt x="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87;p39">
                <a:extLst>
                  <a:ext uri="{FF2B5EF4-FFF2-40B4-BE49-F238E27FC236}">
                    <a16:creationId xmlns:a16="http://schemas.microsoft.com/office/drawing/2014/main" id="{15C9F7E7-B783-4E25-8B02-9630B4C8D3A4}"/>
                  </a:ext>
                </a:extLst>
              </p:cNvPr>
              <p:cNvSpPr/>
              <p:nvPr/>
            </p:nvSpPr>
            <p:spPr>
              <a:xfrm>
                <a:off x="937750" y="4207000"/>
                <a:ext cx="23450" cy="21100"/>
              </a:xfrm>
              <a:custGeom>
                <a:avLst/>
                <a:gdLst/>
                <a:ahLst/>
                <a:cxnLst/>
                <a:rect l="l" t="t" r="r" b="b"/>
                <a:pathLst>
                  <a:path w="938" h="844" extrusionOk="0">
                    <a:moveTo>
                      <a:pt x="475" y="0"/>
                    </a:moveTo>
                    <a:cubicBezTo>
                      <a:pt x="362" y="0"/>
                      <a:pt x="250" y="45"/>
                      <a:pt x="170" y="130"/>
                    </a:cubicBezTo>
                    <a:lnTo>
                      <a:pt x="152" y="148"/>
                    </a:lnTo>
                    <a:cubicBezTo>
                      <a:pt x="0" y="317"/>
                      <a:pt x="9" y="585"/>
                      <a:pt x="179" y="736"/>
                    </a:cubicBezTo>
                    <a:cubicBezTo>
                      <a:pt x="259" y="808"/>
                      <a:pt x="357" y="843"/>
                      <a:pt x="455" y="843"/>
                    </a:cubicBezTo>
                    <a:cubicBezTo>
                      <a:pt x="571" y="843"/>
                      <a:pt x="678" y="799"/>
                      <a:pt x="759" y="710"/>
                    </a:cubicBezTo>
                    <a:lnTo>
                      <a:pt x="776" y="692"/>
                    </a:lnTo>
                    <a:cubicBezTo>
                      <a:pt x="937" y="522"/>
                      <a:pt x="919" y="264"/>
                      <a:pt x="759" y="112"/>
                    </a:cubicBezTo>
                    <a:cubicBezTo>
                      <a:pt x="679" y="36"/>
                      <a:pt x="577"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88;p39">
                <a:extLst>
                  <a:ext uri="{FF2B5EF4-FFF2-40B4-BE49-F238E27FC236}">
                    <a16:creationId xmlns:a16="http://schemas.microsoft.com/office/drawing/2014/main" id="{BCEB6CE4-957A-4F48-8281-923BF114EF85}"/>
                  </a:ext>
                </a:extLst>
              </p:cNvPr>
              <p:cNvSpPr/>
              <p:nvPr/>
            </p:nvSpPr>
            <p:spPr>
              <a:xfrm>
                <a:off x="554150" y="4504400"/>
                <a:ext cx="93025" cy="107525"/>
              </a:xfrm>
              <a:custGeom>
                <a:avLst/>
                <a:gdLst/>
                <a:ahLst/>
                <a:cxnLst/>
                <a:rect l="l" t="t" r="r" b="b"/>
                <a:pathLst>
                  <a:path w="3721" h="4301" extrusionOk="0">
                    <a:moveTo>
                      <a:pt x="1865" y="857"/>
                    </a:moveTo>
                    <a:cubicBezTo>
                      <a:pt x="2168" y="1035"/>
                      <a:pt x="2899" y="1678"/>
                      <a:pt x="2899" y="2400"/>
                    </a:cubicBezTo>
                    <a:cubicBezTo>
                      <a:pt x="2899" y="2989"/>
                      <a:pt x="2436" y="3471"/>
                      <a:pt x="1865" y="3471"/>
                    </a:cubicBezTo>
                    <a:cubicBezTo>
                      <a:pt x="1294" y="3471"/>
                      <a:pt x="830" y="2989"/>
                      <a:pt x="830" y="2400"/>
                    </a:cubicBezTo>
                    <a:cubicBezTo>
                      <a:pt x="830" y="1678"/>
                      <a:pt x="1561" y="1035"/>
                      <a:pt x="1865" y="857"/>
                    </a:cubicBezTo>
                    <a:close/>
                    <a:moveTo>
                      <a:pt x="1865" y="1"/>
                    </a:moveTo>
                    <a:cubicBezTo>
                      <a:pt x="1436" y="1"/>
                      <a:pt x="794" y="679"/>
                      <a:pt x="767" y="705"/>
                    </a:cubicBezTo>
                    <a:cubicBezTo>
                      <a:pt x="419" y="1071"/>
                      <a:pt x="0" y="1669"/>
                      <a:pt x="0" y="2400"/>
                    </a:cubicBezTo>
                    <a:cubicBezTo>
                      <a:pt x="0" y="3444"/>
                      <a:pt x="839" y="4301"/>
                      <a:pt x="1865" y="4301"/>
                    </a:cubicBezTo>
                    <a:cubicBezTo>
                      <a:pt x="2891" y="4301"/>
                      <a:pt x="3720" y="3444"/>
                      <a:pt x="3720" y="2400"/>
                    </a:cubicBezTo>
                    <a:cubicBezTo>
                      <a:pt x="3720" y="1669"/>
                      <a:pt x="3310" y="1071"/>
                      <a:pt x="2962" y="705"/>
                    </a:cubicBezTo>
                    <a:cubicBezTo>
                      <a:pt x="2935" y="679"/>
                      <a:pt x="2293" y="1"/>
                      <a:pt x="1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89;p39">
                <a:extLst>
                  <a:ext uri="{FF2B5EF4-FFF2-40B4-BE49-F238E27FC236}">
                    <a16:creationId xmlns:a16="http://schemas.microsoft.com/office/drawing/2014/main" id="{264B0B6E-7338-4AF8-B57F-D694C9B71D33}"/>
                  </a:ext>
                </a:extLst>
              </p:cNvPr>
              <p:cNvSpPr/>
              <p:nvPr/>
            </p:nvSpPr>
            <p:spPr>
              <a:xfrm>
                <a:off x="654500" y="4376375"/>
                <a:ext cx="111550" cy="111775"/>
              </a:xfrm>
              <a:custGeom>
                <a:avLst/>
                <a:gdLst/>
                <a:ahLst/>
                <a:cxnLst/>
                <a:rect l="l" t="t" r="r" b="b"/>
                <a:pathLst>
                  <a:path w="4462" h="4471" extrusionOk="0">
                    <a:moveTo>
                      <a:pt x="2846" y="1"/>
                    </a:moveTo>
                    <a:lnTo>
                      <a:pt x="1437" y="1419"/>
                    </a:lnTo>
                    <a:cubicBezTo>
                      <a:pt x="875" y="1972"/>
                      <a:pt x="714" y="2775"/>
                      <a:pt x="937" y="3480"/>
                    </a:cubicBezTo>
                    <a:lnTo>
                      <a:pt x="152" y="4265"/>
                    </a:lnTo>
                    <a:cubicBezTo>
                      <a:pt x="90" y="4328"/>
                      <a:pt x="36" y="4399"/>
                      <a:pt x="1" y="4470"/>
                    </a:cubicBezTo>
                    <a:cubicBezTo>
                      <a:pt x="72" y="4426"/>
                      <a:pt x="134" y="4381"/>
                      <a:pt x="197" y="4319"/>
                    </a:cubicBezTo>
                    <a:lnTo>
                      <a:pt x="982" y="3525"/>
                    </a:lnTo>
                    <a:cubicBezTo>
                      <a:pt x="1187" y="3592"/>
                      <a:pt x="1400" y="3626"/>
                      <a:pt x="1613" y="3626"/>
                    </a:cubicBezTo>
                    <a:cubicBezTo>
                      <a:pt x="2132" y="3626"/>
                      <a:pt x="2650" y="3426"/>
                      <a:pt x="3043" y="3034"/>
                    </a:cubicBezTo>
                    <a:lnTo>
                      <a:pt x="4461" y="1616"/>
                    </a:lnTo>
                    <a:lnTo>
                      <a:pt x="28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90;p39">
                <a:extLst>
                  <a:ext uri="{FF2B5EF4-FFF2-40B4-BE49-F238E27FC236}">
                    <a16:creationId xmlns:a16="http://schemas.microsoft.com/office/drawing/2014/main" id="{3F816DDC-8F8E-45E4-A14A-D8D25B065406}"/>
                  </a:ext>
                </a:extLst>
              </p:cNvPr>
              <p:cNvSpPr/>
              <p:nvPr/>
            </p:nvSpPr>
            <p:spPr>
              <a:xfrm>
                <a:off x="606325" y="4083550"/>
                <a:ext cx="428250" cy="417975"/>
              </a:xfrm>
              <a:custGeom>
                <a:avLst/>
                <a:gdLst/>
                <a:ahLst/>
                <a:cxnLst/>
                <a:rect l="l" t="t" r="r" b="b"/>
                <a:pathLst>
                  <a:path w="17130" h="16719" extrusionOk="0">
                    <a:moveTo>
                      <a:pt x="13525" y="830"/>
                    </a:moveTo>
                    <a:cubicBezTo>
                      <a:pt x="14185" y="830"/>
                      <a:pt x="14801" y="1080"/>
                      <a:pt x="15265" y="1544"/>
                    </a:cubicBezTo>
                    <a:cubicBezTo>
                      <a:pt x="16228" y="2507"/>
                      <a:pt x="16228" y="4069"/>
                      <a:pt x="15265" y="5032"/>
                    </a:cubicBezTo>
                    <a:lnTo>
                      <a:pt x="12981" y="7325"/>
                    </a:lnTo>
                    <a:lnTo>
                      <a:pt x="9502" y="3846"/>
                    </a:lnTo>
                    <a:lnTo>
                      <a:pt x="11794" y="1544"/>
                    </a:lnTo>
                    <a:cubicBezTo>
                      <a:pt x="12258" y="1080"/>
                      <a:pt x="12874" y="830"/>
                      <a:pt x="13525" y="830"/>
                    </a:cubicBezTo>
                    <a:close/>
                    <a:moveTo>
                      <a:pt x="8079" y="3830"/>
                    </a:moveTo>
                    <a:cubicBezTo>
                      <a:pt x="8226" y="3830"/>
                      <a:pt x="8373" y="3886"/>
                      <a:pt x="8485" y="3997"/>
                    </a:cubicBezTo>
                    <a:lnTo>
                      <a:pt x="12820" y="8342"/>
                    </a:lnTo>
                    <a:cubicBezTo>
                      <a:pt x="12927" y="8449"/>
                      <a:pt x="12990" y="8592"/>
                      <a:pt x="12990" y="8743"/>
                    </a:cubicBezTo>
                    <a:cubicBezTo>
                      <a:pt x="12990" y="8895"/>
                      <a:pt x="12927" y="9047"/>
                      <a:pt x="12820" y="9154"/>
                    </a:cubicBezTo>
                    <a:cubicBezTo>
                      <a:pt x="12709" y="9265"/>
                      <a:pt x="12561" y="9321"/>
                      <a:pt x="12414" y="9321"/>
                    </a:cubicBezTo>
                    <a:cubicBezTo>
                      <a:pt x="12267" y="9321"/>
                      <a:pt x="12120" y="9265"/>
                      <a:pt x="12008" y="9154"/>
                    </a:cubicBezTo>
                    <a:lnTo>
                      <a:pt x="7673" y="4818"/>
                    </a:lnTo>
                    <a:cubicBezTo>
                      <a:pt x="7566" y="4702"/>
                      <a:pt x="7503" y="4559"/>
                      <a:pt x="7503" y="4408"/>
                    </a:cubicBezTo>
                    <a:cubicBezTo>
                      <a:pt x="7503" y="4256"/>
                      <a:pt x="7566" y="4104"/>
                      <a:pt x="7673" y="3997"/>
                    </a:cubicBezTo>
                    <a:cubicBezTo>
                      <a:pt x="7784" y="3886"/>
                      <a:pt x="7931" y="3830"/>
                      <a:pt x="8079" y="3830"/>
                    </a:cubicBezTo>
                    <a:close/>
                    <a:moveTo>
                      <a:pt x="8119" y="6433"/>
                    </a:moveTo>
                    <a:lnTo>
                      <a:pt x="10403" y="8716"/>
                    </a:lnTo>
                    <a:lnTo>
                      <a:pt x="4675" y="14453"/>
                    </a:lnTo>
                    <a:cubicBezTo>
                      <a:pt x="4369" y="14759"/>
                      <a:pt x="3961" y="14924"/>
                      <a:pt x="3542" y="14924"/>
                    </a:cubicBezTo>
                    <a:cubicBezTo>
                      <a:pt x="3375" y="14924"/>
                      <a:pt x="3207" y="14898"/>
                      <a:pt x="3043" y="14845"/>
                    </a:cubicBezTo>
                    <a:cubicBezTo>
                      <a:pt x="3001" y="14833"/>
                      <a:pt x="2958" y="14827"/>
                      <a:pt x="2916" y="14827"/>
                    </a:cubicBezTo>
                    <a:cubicBezTo>
                      <a:pt x="2806" y="14827"/>
                      <a:pt x="2701" y="14869"/>
                      <a:pt x="2623" y="14952"/>
                    </a:cubicBezTo>
                    <a:lnTo>
                      <a:pt x="1829" y="15737"/>
                    </a:lnTo>
                    <a:cubicBezTo>
                      <a:pt x="1731" y="15835"/>
                      <a:pt x="1606" y="15889"/>
                      <a:pt x="1473" y="15889"/>
                    </a:cubicBezTo>
                    <a:cubicBezTo>
                      <a:pt x="1330" y="15889"/>
                      <a:pt x="1205" y="15835"/>
                      <a:pt x="1107" y="15737"/>
                    </a:cubicBezTo>
                    <a:cubicBezTo>
                      <a:pt x="911" y="15541"/>
                      <a:pt x="911" y="15211"/>
                      <a:pt x="1107" y="15015"/>
                    </a:cubicBezTo>
                    <a:lnTo>
                      <a:pt x="1901" y="14221"/>
                    </a:lnTo>
                    <a:cubicBezTo>
                      <a:pt x="2008" y="14114"/>
                      <a:pt x="2044" y="13953"/>
                      <a:pt x="1999" y="13801"/>
                    </a:cubicBezTo>
                    <a:cubicBezTo>
                      <a:pt x="1856" y="13373"/>
                      <a:pt x="1910" y="12918"/>
                      <a:pt x="2115" y="12535"/>
                    </a:cubicBezTo>
                    <a:lnTo>
                      <a:pt x="3212" y="13623"/>
                    </a:lnTo>
                    <a:cubicBezTo>
                      <a:pt x="3293" y="13703"/>
                      <a:pt x="3400" y="13748"/>
                      <a:pt x="3498" y="13748"/>
                    </a:cubicBezTo>
                    <a:cubicBezTo>
                      <a:pt x="3605" y="13748"/>
                      <a:pt x="3712" y="13703"/>
                      <a:pt x="3792" y="13623"/>
                    </a:cubicBezTo>
                    <a:cubicBezTo>
                      <a:pt x="3953" y="13462"/>
                      <a:pt x="3953" y="13204"/>
                      <a:pt x="3792" y="13043"/>
                    </a:cubicBezTo>
                    <a:lnTo>
                      <a:pt x="2659" y="11901"/>
                    </a:lnTo>
                    <a:lnTo>
                      <a:pt x="3516" y="11045"/>
                    </a:lnTo>
                    <a:lnTo>
                      <a:pt x="4649" y="12187"/>
                    </a:lnTo>
                    <a:cubicBezTo>
                      <a:pt x="4729" y="12267"/>
                      <a:pt x="4836" y="12303"/>
                      <a:pt x="4943" y="12303"/>
                    </a:cubicBezTo>
                    <a:cubicBezTo>
                      <a:pt x="5050" y="12303"/>
                      <a:pt x="5157" y="12267"/>
                      <a:pt x="5237" y="12187"/>
                    </a:cubicBezTo>
                    <a:cubicBezTo>
                      <a:pt x="5398" y="12026"/>
                      <a:pt x="5398" y="11759"/>
                      <a:pt x="5237" y="11598"/>
                    </a:cubicBezTo>
                    <a:lnTo>
                      <a:pt x="4095" y="10456"/>
                    </a:lnTo>
                    <a:lnTo>
                      <a:pt x="4961" y="9591"/>
                    </a:lnTo>
                    <a:lnTo>
                      <a:pt x="6103" y="10733"/>
                    </a:lnTo>
                    <a:cubicBezTo>
                      <a:pt x="6183" y="10813"/>
                      <a:pt x="6290" y="10849"/>
                      <a:pt x="6388" y="10849"/>
                    </a:cubicBezTo>
                    <a:cubicBezTo>
                      <a:pt x="6495" y="10849"/>
                      <a:pt x="6602" y="10813"/>
                      <a:pt x="6683" y="10733"/>
                    </a:cubicBezTo>
                    <a:cubicBezTo>
                      <a:pt x="6843" y="10572"/>
                      <a:pt x="6843" y="10304"/>
                      <a:pt x="6683" y="10144"/>
                    </a:cubicBezTo>
                    <a:lnTo>
                      <a:pt x="5550" y="9002"/>
                    </a:lnTo>
                    <a:lnTo>
                      <a:pt x="6415" y="8137"/>
                    </a:lnTo>
                    <a:lnTo>
                      <a:pt x="7548" y="9279"/>
                    </a:lnTo>
                    <a:cubicBezTo>
                      <a:pt x="7628" y="9359"/>
                      <a:pt x="7735" y="9394"/>
                      <a:pt x="7842" y="9394"/>
                    </a:cubicBezTo>
                    <a:cubicBezTo>
                      <a:pt x="7949" y="9394"/>
                      <a:pt x="8056" y="9359"/>
                      <a:pt x="8137" y="9279"/>
                    </a:cubicBezTo>
                    <a:cubicBezTo>
                      <a:pt x="8297" y="9118"/>
                      <a:pt x="8297" y="8850"/>
                      <a:pt x="8137" y="8690"/>
                    </a:cubicBezTo>
                    <a:lnTo>
                      <a:pt x="6995" y="7548"/>
                    </a:lnTo>
                    <a:lnTo>
                      <a:pt x="8119" y="6433"/>
                    </a:lnTo>
                    <a:close/>
                    <a:moveTo>
                      <a:pt x="13525" y="1"/>
                    </a:moveTo>
                    <a:cubicBezTo>
                      <a:pt x="12651" y="1"/>
                      <a:pt x="11821" y="340"/>
                      <a:pt x="11205" y="964"/>
                    </a:cubicBezTo>
                    <a:lnTo>
                      <a:pt x="8904" y="3275"/>
                    </a:lnTo>
                    <a:cubicBezTo>
                      <a:pt x="8656" y="3095"/>
                      <a:pt x="8365" y="3005"/>
                      <a:pt x="8075" y="3005"/>
                    </a:cubicBezTo>
                    <a:cubicBezTo>
                      <a:pt x="7717" y="3005"/>
                      <a:pt x="7360" y="3142"/>
                      <a:pt x="7084" y="3417"/>
                    </a:cubicBezTo>
                    <a:cubicBezTo>
                      <a:pt x="6540" y="3962"/>
                      <a:pt x="6540" y="4854"/>
                      <a:pt x="7084" y="5398"/>
                    </a:cubicBezTo>
                    <a:lnTo>
                      <a:pt x="7530" y="5844"/>
                    </a:lnTo>
                    <a:lnTo>
                      <a:pt x="1812" y="11580"/>
                    </a:lnTo>
                    <a:cubicBezTo>
                      <a:pt x="1803" y="11589"/>
                      <a:pt x="1794" y="11598"/>
                      <a:pt x="1785" y="11598"/>
                    </a:cubicBezTo>
                    <a:cubicBezTo>
                      <a:pt x="1785" y="11607"/>
                      <a:pt x="1785" y="11607"/>
                      <a:pt x="1776" y="11607"/>
                    </a:cubicBezTo>
                    <a:cubicBezTo>
                      <a:pt x="1776" y="11616"/>
                      <a:pt x="1767" y="11616"/>
                      <a:pt x="1767" y="11625"/>
                    </a:cubicBezTo>
                    <a:cubicBezTo>
                      <a:pt x="1205" y="12205"/>
                      <a:pt x="982" y="13025"/>
                      <a:pt x="1143" y="13810"/>
                    </a:cubicBezTo>
                    <a:lnTo>
                      <a:pt x="527" y="14426"/>
                    </a:lnTo>
                    <a:cubicBezTo>
                      <a:pt x="1" y="14952"/>
                      <a:pt x="1" y="15800"/>
                      <a:pt x="527" y="16326"/>
                    </a:cubicBezTo>
                    <a:cubicBezTo>
                      <a:pt x="777" y="16576"/>
                      <a:pt x="1116" y="16719"/>
                      <a:pt x="1473" y="16719"/>
                    </a:cubicBezTo>
                    <a:cubicBezTo>
                      <a:pt x="1829" y="16719"/>
                      <a:pt x="2168" y="16576"/>
                      <a:pt x="2418" y="16326"/>
                    </a:cubicBezTo>
                    <a:lnTo>
                      <a:pt x="3034" y="15702"/>
                    </a:lnTo>
                    <a:cubicBezTo>
                      <a:pt x="3202" y="15737"/>
                      <a:pt x="3372" y="15755"/>
                      <a:pt x="3540" y="15755"/>
                    </a:cubicBezTo>
                    <a:cubicBezTo>
                      <a:pt x="4177" y="15755"/>
                      <a:pt x="4799" y="15505"/>
                      <a:pt x="5264" y="15033"/>
                    </a:cubicBezTo>
                    <a:lnTo>
                      <a:pt x="10991" y="9296"/>
                    </a:lnTo>
                    <a:lnTo>
                      <a:pt x="11420" y="9733"/>
                    </a:lnTo>
                    <a:cubicBezTo>
                      <a:pt x="11696" y="10010"/>
                      <a:pt x="12053" y="10144"/>
                      <a:pt x="12419" y="10144"/>
                    </a:cubicBezTo>
                    <a:cubicBezTo>
                      <a:pt x="12776" y="10144"/>
                      <a:pt x="13132" y="10010"/>
                      <a:pt x="13409" y="9733"/>
                    </a:cubicBezTo>
                    <a:cubicBezTo>
                      <a:pt x="13677" y="9475"/>
                      <a:pt x="13819" y="9118"/>
                      <a:pt x="13819" y="8743"/>
                    </a:cubicBezTo>
                    <a:cubicBezTo>
                      <a:pt x="13819" y="8440"/>
                      <a:pt x="13721" y="8154"/>
                      <a:pt x="13552" y="7923"/>
                    </a:cubicBezTo>
                    <a:lnTo>
                      <a:pt x="15853" y="5612"/>
                    </a:lnTo>
                    <a:cubicBezTo>
                      <a:pt x="17129" y="4336"/>
                      <a:pt x="17129" y="2249"/>
                      <a:pt x="15853" y="964"/>
                    </a:cubicBezTo>
                    <a:cubicBezTo>
                      <a:pt x="15229" y="340"/>
                      <a:pt x="14408" y="1"/>
                      <a:pt x="1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081CD0C8-1ABC-456A-9AEF-393B17A7DA2A}"/>
              </a:ext>
            </a:extLst>
          </p:cNvPr>
          <p:cNvGrpSpPr/>
          <p:nvPr/>
        </p:nvGrpSpPr>
        <p:grpSpPr>
          <a:xfrm>
            <a:off x="4170324" y="656194"/>
            <a:ext cx="810600" cy="810600"/>
            <a:chOff x="1313850" y="2007450"/>
            <a:chExt cx="810600" cy="810600"/>
          </a:xfrm>
        </p:grpSpPr>
        <p:sp>
          <p:nvSpPr>
            <p:cNvPr id="55" name="Google Shape;3474;p39">
              <a:extLst>
                <a:ext uri="{FF2B5EF4-FFF2-40B4-BE49-F238E27FC236}">
                  <a16:creationId xmlns:a16="http://schemas.microsoft.com/office/drawing/2014/main" id="{66A92985-2AF8-4243-B944-9C7DF91FC8C4}"/>
                </a:ext>
              </a:extLst>
            </p:cNvPr>
            <p:cNvSpPr/>
            <p:nvPr/>
          </p:nvSpPr>
          <p:spPr>
            <a:xfrm>
              <a:off x="1313850" y="2007450"/>
              <a:ext cx="810600" cy="81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3491;p39">
              <a:extLst>
                <a:ext uri="{FF2B5EF4-FFF2-40B4-BE49-F238E27FC236}">
                  <a16:creationId xmlns:a16="http://schemas.microsoft.com/office/drawing/2014/main" id="{2B394862-6DCB-40C6-8A5C-08BB9CCA1F48}"/>
                </a:ext>
              </a:extLst>
            </p:cNvPr>
            <p:cNvGrpSpPr/>
            <p:nvPr/>
          </p:nvGrpSpPr>
          <p:grpSpPr>
            <a:xfrm>
              <a:off x="1454075" y="2148575"/>
              <a:ext cx="530150" cy="528375"/>
              <a:chOff x="1454075" y="2148575"/>
              <a:chExt cx="530150" cy="528375"/>
            </a:xfrm>
          </p:grpSpPr>
          <p:sp>
            <p:nvSpPr>
              <p:cNvPr id="57" name="Google Shape;3492;p39">
                <a:extLst>
                  <a:ext uri="{FF2B5EF4-FFF2-40B4-BE49-F238E27FC236}">
                    <a16:creationId xmlns:a16="http://schemas.microsoft.com/office/drawing/2014/main" id="{C23C0B87-E98E-4D74-BC97-251F591259A6}"/>
                  </a:ext>
                </a:extLst>
              </p:cNvPr>
              <p:cNvSpPr/>
              <p:nvPr/>
            </p:nvSpPr>
            <p:spPr>
              <a:xfrm>
                <a:off x="1642750" y="2232400"/>
                <a:ext cx="309150" cy="306000"/>
              </a:xfrm>
              <a:custGeom>
                <a:avLst/>
                <a:gdLst/>
                <a:ahLst/>
                <a:cxnLst/>
                <a:rect l="l" t="t" r="r" b="b"/>
                <a:pathLst>
                  <a:path w="12366" h="12240" extrusionOk="0">
                    <a:moveTo>
                      <a:pt x="10705" y="1"/>
                    </a:moveTo>
                    <a:cubicBezTo>
                      <a:pt x="10186" y="1"/>
                      <a:pt x="9622" y="76"/>
                      <a:pt x="9020" y="234"/>
                    </a:cubicBezTo>
                    <a:cubicBezTo>
                      <a:pt x="5202" y="1224"/>
                      <a:pt x="1303" y="5122"/>
                      <a:pt x="313" y="8941"/>
                    </a:cubicBezTo>
                    <a:cubicBezTo>
                      <a:pt x="1" y="10136"/>
                      <a:pt x="10" y="11180"/>
                      <a:pt x="295" y="12027"/>
                    </a:cubicBezTo>
                    <a:cubicBezTo>
                      <a:pt x="714" y="12165"/>
                      <a:pt x="1187" y="12239"/>
                      <a:pt x="1705" y="12239"/>
                    </a:cubicBezTo>
                    <a:cubicBezTo>
                      <a:pt x="2222" y="12239"/>
                      <a:pt x="2784" y="12165"/>
                      <a:pt x="3382" y="12009"/>
                    </a:cubicBezTo>
                    <a:cubicBezTo>
                      <a:pt x="6763" y="11126"/>
                      <a:pt x="10215" y="7968"/>
                      <a:pt x="11643" y="4596"/>
                    </a:cubicBezTo>
                    <a:cubicBezTo>
                      <a:pt x="12089" y="3543"/>
                      <a:pt x="12089" y="3294"/>
                      <a:pt x="12089" y="3294"/>
                    </a:cubicBezTo>
                    <a:cubicBezTo>
                      <a:pt x="12089" y="3294"/>
                      <a:pt x="12285" y="2196"/>
                      <a:pt x="12285" y="2196"/>
                    </a:cubicBezTo>
                    <a:cubicBezTo>
                      <a:pt x="12365" y="1456"/>
                      <a:pt x="12294" y="787"/>
                      <a:pt x="12107" y="216"/>
                    </a:cubicBezTo>
                    <a:cubicBezTo>
                      <a:pt x="11686" y="74"/>
                      <a:pt x="11217" y="1"/>
                      <a:pt x="10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93;p39">
                <a:extLst>
                  <a:ext uri="{FF2B5EF4-FFF2-40B4-BE49-F238E27FC236}">
                    <a16:creationId xmlns:a16="http://schemas.microsoft.com/office/drawing/2014/main" id="{D731C203-A9AB-4EC5-993D-7087C1B760A0}"/>
                  </a:ext>
                </a:extLst>
              </p:cNvPr>
              <p:cNvSpPr/>
              <p:nvPr/>
            </p:nvSpPr>
            <p:spPr>
              <a:xfrm>
                <a:off x="1657475" y="2362900"/>
                <a:ext cx="106850" cy="106850"/>
              </a:xfrm>
              <a:custGeom>
                <a:avLst/>
                <a:gdLst/>
                <a:ahLst/>
                <a:cxnLst/>
                <a:rect l="l" t="t" r="r" b="b"/>
                <a:pathLst>
                  <a:path w="4274" h="4274" extrusionOk="0">
                    <a:moveTo>
                      <a:pt x="2231" y="0"/>
                    </a:moveTo>
                    <a:cubicBezTo>
                      <a:pt x="1000" y="0"/>
                      <a:pt x="0" y="1000"/>
                      <a:pt x="0" y="2231"/>
                    </a:cubicBezTo>
                    <a:cubicBezTo>
                      <a:pt x="0" y="3141"/>
                      <a:pt x="554" y="3935"/>
                      <a:pt x="1348" y="4274"/>
                    </a:cubicBezTo>
                    <a:cubicBezTo>
                      <a:pt x="1232" y="4006"/>
                      <a:pt x="1160" y="3703"/>
                      <a:pt x="1160" y="3390"/>
                    </a:cubicBezTo>
                    <a:cubicBezTo>
                      <a:pt x="1160" y="2159"/>
                      <a:pt x="2159" y="1160"/>
                      <a:pt x="3390" y="1160"/>
                    </a:cubicBezTo>
                    <a:cubicBezTo>
                      <a:pt x="3703" y="1160"/>
                      <a:pt x="4006" y="1223"/>
                      <a:pt x="4274" y="1348"/>
                    </a:cubicBezTo>
                    <a:cubicBezTo>
                      <a:pt x="3935" y="554"/>
                      <a:pt x="3150"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94;p39">
                <a:extLst>
                  <a:ext uri="{FF2B5EF4-FFF2-40B4-BE49-F238E27FC236}">
                    <a16:creationId xmlns:a16="http://schemas.microsoft.com/office/drawing/2014/main" id="{AB735330-48EB-4ABC-B6EE-D2FB873D934E}"/>
                  </a:ext>
                </a:extLst>
              </p:cNvPr>
              <p:cNvSpPr/>
              <p:nvPr/>
            </p:nvSpPr>
            <p:spPr>
              <a:xfrm>
                <a:off x="1686475" y="2391900"/>
                <a:ext cx="82525" cy="82525"/>
              </a:xfrm>
              <a:custGeom>
                <a:avLst/>
                <a:gdLst/>
                <a:ahLst/>
                <a:cxnLst/>
                <a:rect l="l" t="t" r="r" b="b"/>
                <a:pathLst>
                  <a:path w="3301" h="3301" extrusionOk="0">
                    <a:moveTo>
                      <a:pt x="2230" y="0"/>
                    </a:moveTo>
                    <a:cubicBezTo>
                      <a:pt x="999" y="0"/>
                      <a:pt x="0" y="999"/>
                      <a:pt x="0" y="2230"/>
                    </a:cubicBezTo>
                    <a:cubicBezTo>
                      <a:pt x="0" y="2543"/>
                      <a:pt x="72" y="2846"/>
                      <a:pt x="188" y="3114"/>
                    </a:cubicBezTo>
                    <a:cubicBezTo>
                      <a:pt x="455" y="3230"/>
                      <a:pt x="758" y="3301"/>
                      <a:pt x="1071" y="3301"/>
                    </a:cubicBezTo>
                    <a:cubicBezTo>
                      <a:pt x="2302" y="3301"/>
                      <a:pt x="3301" y="2302"/>
                      <a:pt x="3301" y="1071"/>
                    </a:cubicBezTo>
                    <a:cubicBezTo>
                      <a:pt x="3301" y="750"/>
                      <a:pt x="3230" y="455"/>
                      <a:pt x="3114" y="188"/>
                    </a:cubicBezTo>
                    <a:cubicBezTo>
                      <a:pt x="2846" y="72"/>
                      <a:pt x="2543" y="0"/>
                      <a:pt x="2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95;p39">
                <a:extLst>
                  <a:ext uri="{FF2B5EF4-FFF2-40B4-BE49-F238E27FC236}">
                    <a16:creationId xmlns:a16="http://schemas.microsoft.com/office/drawing/2014/main" id="{12A2FD24-839D-4CF6-98D4-5DB3055A0E61}"/>
                  </a:ext>
                </a:extLst>
              </p:cNvPr>
              <p:cNvSpPr/>
              <p:nvPr/>
            </p:nvSpPr>
            <p:spPr>
              <a:xfrm>
                <a:off x="1777900" y="2242475"/>
                <a:ext cx="106850" cy="106850"/>
              </a:xfrm>
              <a:custGeom>
                <a:avLst/>
                <a:gdLst/>
                <a:ahLst/>
                <a:cxnLst/>
                <a:rect l="l" t="t" r="r" b="b"/>
                <a:pathLst>
                  <a:path w="4274" h="4274" extrusionOk="0">
                    <a:moveTo>
                      <a:pt x="2231" y="0"/>
                    </a:moveTo>
                    <a:cubicBezTo>
                      <a:pt x="1000" y="0"/>
                      <a:pt x="1" y="999"/>
                      <a:pt x="1" y="2230"/>
                    </a:cubicBezTo>
                    <a:cubicBezTo>
                      <a:pt x="1" y="3149"/>
                      <a:pt x="554" y="3934"/>
                      <a:pt x="1348" y="4273"/>
                    </a:cubicBezTo>
                    <a:cubicBezTo>
                      <a:pt x="1223" y="4006"/>
                      <a:pt x="1161" y="3702"/>
                      <a:pt x="1161" y="3390"/>
                    </a:cubicBezTo>
                    <a:cubicBezTo>
                      <a:pt x="1161" y="2159"/>
                      <a:pt x="2160" y="1160"/>
                      <a:pt x="3391" y="1160"/>
                    </a:cubicBezTo>
                    <a:cubicBezTo>
                      <a:pt x="3703" y="1160"/>
                      <a:pt x="4006" y="1231"/>
                      <a:pt x="4274" y="1347"/>
                    </a:cubicBezTo>
                    <a:cubicBezTo>
                      <a:pt x="3935" y="553"/>
                      <a:pt x="3141" y="0"/>
                      <a:pt x="2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96;p39">
                <a:extLst>
                  <a:ext uri="{FF2B5EF4-FFF2-40B4-BE49-F238E27FC236}">
                    <a16:creationId xmlns:a16="http://schemas.microsoft.com/office/drawing/2014/main" id="{E6E3CB56-8C98-4690-A3CF-384FB8E1C297}"/>
                  </a:ext>
                </a:extLst>
              </p:cNvPr>
              <p:cNvSpPr/>
              <p:nvPr/>
            </p:nvSpPr>
            <p:spPr>
              <a:xfrm>
                <a:off x="1806900" y="2271450"/>
                <a:ext cx="82550" cy="82550"/>
              </a:xfrm>
              <a:custGeom>
                <a:avLst/>
                <a:gdLst/>
                <a:ahLst/>
                <a:cxnLst/>
                <a:rect l="l" t="t" r="r" b="b"/>
                <a:pathLst>
                  <a:path w="3302" h="3302" extrusionOk="0">
                    <a:moveTo>
                      <a:pt x="2231" y="1"/>
                    </a:moveTo>
                    <a:cubicBezTo>
                      <a:pt x="1000" y="1"/>
                      <a:pt x="1" y="1000"/>
                      <a:pt x="1" y="2231"/>
                    </a:cubicBezTo>
                    <a:cubicBezTo>
                      <a:pt x="1" y="2543"/>
                      <a:pt x="63" y="2847"/>
                      <a:pt x="188" y="3114"/>
                    </a:cubicBezTo>
                    <a:cubicBezTo>
                      <a:pt x="456" y="3230"/>
                      <a:pt x="750" y="3302"/>
                      <a:pt x="1071" y="3302"/>
                    </a:cubicBezTo>
                    <a:cubicBezTo>
                      <a:pt x="2302" y="3302"/>
                      <a:pt x="3301" y="2302"/>
                      <a:pt x="3301" y="1071"/>
                    </a:cubicBezTo>
                    <a:cubicBezTo>
                      <a:pt x="3301" y="759"/>
                      <a:pt x="3230" y="456"/>
                      <a:pt x="3114" y="188"/>
                    </a:cubicBezTo>
                    <a:cubicBezTo>
                      <a:pt x="2846" y="72"/>
                      <a:pt x="2543" y="1"/>
                      <a:pt x="2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97;p39">
                <a:extLst>
                  <a:ext uri="{FF2B5EF4-FFF2-40B4-BE49-F238E27FC236}">
                    <a16:creationId xmlns:a16="http://schemas.microsoft.com/office/drawing/2014/main" id="{7D032D9A-FDE8-4AEE-BFCE-5914CCDF45C7}"/>
                  </a:ext>
                </a:extLst>
              </p:cNvPr>
              <p:cNvSpPr/>
              <p:nvPr/>
            </p:nvSpPr>
            <p:spPr>
              <a:xfrm>
                <a:off x="1765200" y="2232075"/>
                <a:ext cx="140975" cy="132175"/>
              </a:xfrm>
              <a:custGeom>
                <a:avLst/>
                <a:gdLst/>
                <a:ahLst/>
                <a:cxnLst/>
                <a:rect l="l" t="t" r="r" b="b"/>
                <a:pathLst>
                  <a:path w="5639" h="5287" extrusionOk="0">
                    <a:moveTo>
                      <a:pt x="2738" y="1"/>
                    </a:moveTo>
                    <a:cubicBezTo>
                      <a:pt x="2623" y="1"/>
                      <a:pt x="2507" y="8"/>
                      <a:pt x="2391" y="24"/>
                    </a:cubicBezTo>
                    <a:cubicBezTo>
                      <a:pt x="2168" y="59"/>
                      <a:pt x="2008" y="264"/>
                      <a:pt x="2034" y="487"/>
                    </a:cubicBezTo>
                    <a:cubicBezTo>
                      <a:pt x="2067" y="702"/>
                      <a:pt x="2245" y="847"/>
                      <a:pt x="2447" y="847"/>
                    </a:cubicBezTo>
                    <a:cubicBezTo>
                      <a:pt x="2464" y="847"/>
                      <a:pt x="2481" y="846"/>
                      <a:pt x="2498" y="844"/>
                    </a:cubicBezTo>
                    <a:cubicBezTo>
                      <a:pt x="2578" y="834"/>
                      <a:pt x="2657" y="829"/>
                      <a:pt x="2736" y="829"/>
                    </a:cubicBezTo>
                    <a:cubicBezTo>
                      <a:pt x="3221" y="829"/>
                      <a:pt x="3678" y="1016"/>
                      <a:pt x="4024" y="1362"/>
                    </a:cubicBezTo>
                    <a:cubicBezTo>
                      <a:pt x="4728" y="2067"/>
                      <a:pt x="4728" y="3226"/>
                      <a:pt x="4024" y="3931"/>
                    </a:cubicBezTo>
                    <a:cubicBezTo>
                      <a:pt x="3676" y="4270"/>
                      <a:pt x="3221" y="4466"/>
                      <a:pt x="2739" y="4466"/>
                    </a:cubicBezTo>
                    <a:cubicBezTo>
                      <a:pt x="2248" y="4466"/>
                      <a:pt x="1793" y="4270"/>
                      <a:pt x="1454" y="3931"/>
                    </a:cubicBezTo>
                    <a:cubicBezTo>
                      <a:pt x="1044" y="3521"/>
                      <a:pt x="857" y="2950"/>
                      <a:pt x="937" y="2379"/>
                    </a:cubicBezTo>
                    <a:cubicBezTo>
                      <a:pt x="973" y="2147"/>
                      <a:pt x="821" y="1942"/>
                      <a:pt x="598" y="1906"/>
                    </a:cubicBezTo>
                    <a:cubicBezTo>
                      <a:pt x="576" y="1903"/>
                      <a:pt x="555" y="1901"/>
                      <a:pt x="533" y="1901"/>
                    </a:cubicBezTo>
                    <a:cubicBezTo>
                      <a:pt x="329" y="1901"/>
                      <a:pt x="158" y="2052"/>
                      <a:pt x="125" y="2254"/>
                    </a:cubicBezTo>
                    <a:cubicBezTo>
                      <a:pt x="0" y="3075"/>
                      <a:pt x="277" y="3922"/>
                      <a:pt x="866" y="4511"/>
                    </a:cubicBezTo>
                    <a:cubicBezTo>
                      <a:pt x="1365" y="5010"/>
                      <a:pt x="2034" y="5287"/>
                      <a:pt x="2739" y="5287"/>
                    </a:cubicBezTo>
                    <a:cubicBezTo>
                      <a:pt x="3444" y="5287"/>
                      <a:pt x="4104" y="5010"/>
                      <a:pt x="4604" y="4511"/>
                    </a:cubicBezTo>
                    <a:cubicBezTo>
                      <a:pt x="5638" y="3485"/>
                      <a:pt x="5638" y="1808"/>
                      <a:pt x="4604" y="782"/>
                    </a:cubicBezTo>
                    <a:cubicBezTo>
                      <a:pt x="4106" y="276"/>
                      <a:pt x="3437" y="1"/>
                      <a:pt x="2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98;p39">
                <a:extLst>
                  <a:ext uri="{FF2B5EF4-FFF2-40B4-BE49-F238E27FC236}">
                    <a16:creationId xmlns:a16="http://schemas.microsoft.com/office/drawing/2014/main" id="{D290B6A6-1FEF-4E83-B41D-70977A4C04D6}"/>
                  </a:ext>
                </a:extLst>
              </p:cNvPr>
              <p:cNvSpPr/>
              <p:nvPr/>
            </p:nvSpPr>
            <p:spPr>
              <a:xfrm>
                <a:off x="1782825" y="2248375"/>
                <a:ext cx="22775" cy="20875"/>
              </a:xfrm>
              <a:custGeom>
                <a:avLst/>
                <a:gdLst/>
                <a:ahLst/>
                <a:cxnLst/>
                <a:rect l="l" t="t" r="r" b="b"/>
                <a:pathLst>
                  <a:path w="911" h="835" extrusionOk="0">
                    <a:moveTo>
                      <a:pt x="460" y="1"/>
                    </a:moveTo>
                    <a:cubicBezTo>
                      <a:pt x="355" y="1"/>
                      <a:pt x="250" y="41"/>
                      <a:pt x="170" y="121"/>
                    </a:cubicBezTo>
                    <a:lnTo>
                      <a:pt x="161" y="130"/>
                    </a:lnTo>
                    <a:cubicBezTo>
                      <a:pt x="0" y="290"/>
                      <a:pt x="0" y="549"/>
                      <a:pt x="161" y="710"/>
                    </a:cubicBezTo>
                    <a:cubicBezTo>
                      <a:pt x="241" y="790"/>
                      <a:pt x="348" y="835"/>
                      <a:pt x="455" y="835"/>
                    </a:cubicBezTo>
                    <a:cubicBezTo>
                      <a:pt x="562" y="835"/>
                      <a:pt x="669" y="790"/>
                      <a:pt x="749" y="710"/>
                    </a:cubicBezTo>
                    <a:cubicBezTo>
                      <a:pt x="910" y="549"/>
                      <a:pt x="910" y="282"/>
                      <a:pt x="749" y="121"/>
                    </a:cubicBezTo>
                    <a:cubicBezTo>
                      <a:pt x="669" y="41"/>
                      <a:pt x="564" y="1"/>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99;p39">
                <a:extLst>
                  <a:ext uri="{FF2B5EF4-FFF2-40B4-BE49-F238E27FC236}">
                    <a16:creationId xmlns:a16="http://schemas.microsoft.com/office/drawing/2014/main" id="{8A32FD33-E83C-4F52-9AD3-B0704E925958}"/>
                  </a:ext>
                </a:extLst>
              </p:cNvPr>
              <p:cNvSpPr/>
              <p:nvPr/>
            </p:nvSpPr>
            <p:spPr>
              <a:xfrm>
                <a:off x="1647225" y="2352650"/>
                <a:ext cx="134500" cy="132050"/>
              </a:xfrm>
              <a:custGeom>
                <a:avLst/>
                <a:gdLst/>
                <a:ahLst/>
                <a:cxnLst/>
                <a:rect l="l" t="t" r="r" b="b"/>
                <a:pathLst>
                  <a:path w="5380" h="5282" extrusionOk="0">
                    <a:moveTo>
                      <a:pt x="2641" y="0"/>
                    </a:moveTo>
                    <a:cubicBezTo>
                      <a:pt x="1936" y="0"/>
                      <a:pt x="1276" y="268"/>
                      <a:pt x="776" y="767"/>
                    </a:cubicBezTo>
                    <a:cubicBezTo>
                      <a:pt x="277" y="1267"/>
                      <a:pt x="0" y="1936"/>
                      <a:pt x="0" y="2641"/>
                    </a:cubicBezTo>
                    <a:cubicBezTo>
                      <a:pt x="0" y="3345"/>
                      <a:pt x="277" y="4006"/>
                      <a:pt x="776" y="4505"/>
                    </a:cubicBezTo>
                    <a:cubicBezTo>
                      <a:pt x="1276" y="5005"/>
                      <a:pt x="1936" y="5281"/>
                      <a:pt x="2632" y="5281"/>
                    </a:cubicBezTo>
                    <a:cubicBezTo>
                      <a:pt x="2748" y="5281"/>
                      <a:pt x="2864" y="5272"/>
                      <a:pt x="2980" y="5255"/>
                    </a:cubicBezTo>
                    <a:cubicBezTo>
                      <a:pt x="3212" y="5228"/>
                      <a:pt x="3372" y="5023"/>
                      <a:pt x="3337" y="4791"/>
                    </a:cubicBezTo>
                    <a:cubicBezTo>
                      <a:pt x="3312" y="4589"/>
                      <a:pt x="3142" y="4438"/>
                      <a:pt x="2937" y="4438"/>
                    </a:cubicBezTo>
                    <a:cubicBezTo>
                      <a:pt x="2916" y="4438"/>
                      <a:pt x="2894" y="4439"/>
                      <a:pt x="2873" y="4443"/>
                    </a:cubicBezTo>
                    <a:cubicBezTo>
                      <a:pt x="2794" y="4453"/>
                      <a:pt x="2716" y="4458"/>
                      <a:pt x="2638" y="4458"/>
                    </a:cubicBezTo>
                    <a:cubicBezTo>
                      <a:pt x="2159" y="4458"/>
                      <a:pt x="1701" y="4271"/>
                      <a:pt x="1356" y="3925"/>
                    </a:cubicBezTo>
                    <a:cubicBezTo>
                      <a:pt x="1017" y="3577"/>
                      <a:pt x="821" y="3122"/>
                      <a:pt x="821" y="2641"/>
                    </a:cubicBezTo>
                    <a:cubicBezTo>
                      <a:pt x="821" y="2150"/>
                      <a:pt x="1017" y="1695"/>
                      <a:pt x="1356" y="1356"/>
                    </a:cubicBezTo>
                    <a:cubicBezTo>
                      <a:pt x="1695" y="1008"/>
                      <a:pt x="2159" y="821"/>
                      <a:pt x="2641" y="821"/>
                    </a:cubicBezTo>
                    <a:cubicBezTo>
                      <a:pt x="3122" y="821"/>
                      <a:pt x="3577" y="1008"/>
                      <a:pt x="3925" y="1356"/>
                    </a:cubicBezTo>
                    <a:cubicBezTo>
                      <a:pt x="4336" y="1766"/>
                      <a:pt x="4523" y="2328"/>
                      <a:pt x="4434" y="2908"/>
                    </a:cubicBezTo>
                    <a:cubicBezTo>
                      <a:pt x="4398" y="3131"/>
                      <a:pt x="4559" y="3345"/>
                      <a:pt x="4782" y="3381"/>
                    </a:cubicBezTo>
                    <a:cubicBezTo>
                      <a:pt x="4799" y="3383"/>
                      <a:pt x="4816" y="3384"/>
                      <a:pt x="4833" y="3384"/>
                    </a:cubicBezTo>
                    <a:cubicBezTo>
                      <a:pt x="5037" y="3384"/>
                      <a:pt x="5222" y="3239"/>
                      <a:pt x="5255" y="3033"/>
                    </a:cubicBezTo>
                    <a:cubicBezTo>
                      <a:pt x="5379" y="2204"/>
                      <a:pt x="5094" y="1356"/>
                      <a:pt x="4505" y="767"/>
                    </a:cubicBezTo>
                    <a:cubicBezTo>
                      <a:pt x="4006" y="268"/>
                      <a:pt x="3345" y="0"/>
                      <a:pt x="2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00;p39">
                <a:extLst>
                  <a:ext uri="{FF2B5EF4-FFF2-40B4-BE49-F238E27FC236}">
                    <a16:creationId xmlns:a16="http://schemas.microsoft.com/office/drawing/2014/main" id="{52E84DC3-3D88-442C-9E67-75A47477225F}"/>
                  </a:ext>
                </a:extLst>
              </p:cNvPr>
              <p:cNvSpPr/>
              <p:nvPr/>
            </p:nvSpPr>
            <p:spPr>
              <a:xfrm>
                <a:off x="1741100" y="2447750"/>
                <a:ext cx="22775" cy="20675"/>
              </a:xfrm>
              <a:custGeom>
                <a:avLst/>
                <a:gdLst/>
                <a:ahLst/>
                <a:cxnLst/>
                <a:rect l="l" t="t" r="r" b="b"/>
                <a:pathLst>
                  <a:path w="911" h="827" extrusionOk="0">
                    <a:moveTo>
                      <a:pt x="460" y="1"/>
                    </a:moveTo>
                    <a:cubicBezTo>
                      <a:pt x="355" y="1"/>
                      <a:pt x="251" y="41"/>
                      <a:pt x="170" y="121"/>
                    </a:cubicBezTo>
                    <a:lnTo>
                      <a:pt x="161" y="121"/>
                    </a:lnTo>
                    <a:cubicBezTo>
                      <a:pt x="1" y="282"/>
                      <a:pt x="1" y="541"/>
                      <a:pt x="161" y="701"/>
                    </a:cubicBezTo>
                    <a:cubicBezTo>
                      <a:pt x="242" y="790"/>
                      <a:pt x="349" y="826"/>
                      <a:pt x="456" y="826"/>
                    </a:cubicBezTo>
                    <a:cubicBezTo>
                      <a:pt x="563" y="826"/>
                      <a:pt x="670" y="790"/>
                      <a:pt x="750" y="710"/>
                    </a:cubicBezTo>
                    <a:lnTo>
                      <a:pt x="750" y="701"/>
                    </a:lnTo>
                    <a:cubicBezTo>
                      <a:pt x="911" y="541"/>
                      <a:pt x="911" y="282"/>
                      <a:pt x="750" y="121"/>
                    </a:cubicBezTo>
                    <a:cubicBezTo>
                      <a:pt x="670" y="41"/>
                      <a:pt x="565" y="1"/>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01;p39">
                <a:extLst>
                  <a:ext uri="{FF2B5EF4-FFF2-40B4-BE49-F238E27FC236}">
                    <a16:creationId xmlns:a16="http://schemas.microsoft.com/office/drawing/2014/main" id="{87A864B8-A4F9-4B64-85BF-B70431B2AC18}"/>
                  </a:ext>
                </a:extLst>
              </p:cNvPr>
              <p:cNvSpPr/>
              <p:nvPr/>
            </p:nvSpPr>
            <p:spPr>
              <a:xfrm>
                <a:off x="1933575" y="2304525"/>
                <a:ext cx="22775" cy="20700"/>
              </a:xfrm>
              <a:custGeom>
                <a:avLst/>
                <a:gdLst/>
                <a:ahLst/>
                <a:cxnLst/>
                <a:rect l="l" t="t" r="r" b="b"/>
                <a:pathLst>
                  <a:path w="911" h="828" extrusionOk="0">
                    <a:moveTo>
                      <a:pt x="451" y="1"/>
                    </a:moveTo>
                    <a:cubicBezTo>
                      <a:pt x="270" y="1"/>
                      <a:pt x="106" y="123"/>
                      <a:pt x="54" y="301"/>
                    </a:cubicBezTo>
                    <a:cubicBezTo>
                      <a:pt x="54" y="301"/>
                      <a:pt x="54" y="310"/>
                      <a:pt x="54" y="310"/>
                    </a:cubicBezTo>
                    <a:cubicBezTo>
                      <a:pt x="1" y="533"/>
                      <a:pt x="126" y="756"/>
                      <a:pt x="349" y="810"/>
                    </a:cubicBezTo>
                    <a:cubicBezTo>
                      <a:pt x="384" y="819"/>
                      <a:pt x="420" y="828"/>
                      <a:pt x="456" y="828"/>
                    </a:cubicBezTo>
                    <a:cubicBezTo>
                      <a:pt x="634" y="828"/>
                      <a:pt x="804" y="703"/>
                      <a:pt x="857" y="524"/>
                    </a:cubicBezTo>
                    <a:cubicBezTo>
                      <a:pt x="911" y="301"/>
                      <a:pt x="786" y="70"/>
                      <a:pt x="563" y="16"/>
                    </a:cubicBezTo>
                    <a:cubicBezTo>
                      <a:pt x="525" y="6"/>
                      <a:pt x="488" y="1"/>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02;p39">
                <a:extLst>
                  <a:ext uri="{FF2B5EF4-FFF2-40B4-BE49-F238E27FC236}">
                    <a16:creationId xmlns:a16="http://schemas.microsoft.com/office/drawing/2014/main" id="{6C4CFE9A-AFD6-4094-8494-AAE9A675AC72}"/>
                  </a:ext>
                </a:extLst>
              </p:cNvPr>
              <p:cNvSpPr/>
              <p:nvPr/>
            </p:nvSpPr>
            <p:spPr>
              <a:xfrm>
                <a:off x="1454075" y="2148575"/>
                <a:ext cx="530150" cy="528375"/>
              </a:xfrm>
              <a:custGeom>
                <a:avLst/>
                <a:gdLst/>
                <a:ahLst/>
                <a:cxnLst/>
                <a:rect l="l" t="t" r="r" b="b"/>
                <a:pathLst>
                  <a:path w="21206" h="21135" extrusionOk="0">
                    <a:moveTo>
                      <a:pt x="12633" y="0"/>
                    </a:moveTo>
                    <a:cubicBezTo>
                      <a:pt x="12401" y="0"/>
                      <a:pt x="12178" y="420"/>
                      <a:pt x="12178" y="420"/>
                    </a:cubicBezTo>
                    <a:lnTo>
                      <a:pt x="12178" y="1999"/>
                    </a:lnTo>
                    <a:cubicBezTo>
                      <a:pt x="12178" y="1999"/>
                      <a:pt x="10081" y="3328"/>
                      <a:pt x="9109" y="4247"/>
                    </a:cubicBezTo>
                    <a:lnTo>
                      <a:pt x="8217" y="3355"/>
                    </a:lnTo>
                    <a:cubicBezTo>
                      <a:pt x="8136" y="3274"/>
                      <a:pt x="8032" y="3234"/>
                      <a:pt x="7926" y="3234"/>
                    </a:cubicBezTo>
                    <a:cubicBezTo>
                      <a:pt x="7820" y="3234"/>
                      <a:pt x="7713" y="3274"/>
                      <a:pt x="7628" y="3355"/>
                    </a:cubicBezTo>
                    <a:cubicBezTo>
                      <a:pt x="7467" y="3515"/>
                      <a:pt x="7467" y="3783"/>
                      <a:pt x="7628" y="3943"/>
                    </a:cubicBezTo>
                    <a:lnTo>
                      <a:pt x="8520" y="4836"/>
                    </a:lnTo>
                    <a:cubicBezTo>
                      <a:pt x="7583" y="5826"/>
                      <a:pt x="6807" y="6905"/>
                      <a:pt x="6236" y="7994"/>
                    </a:cubicBezTo>
                    <a:lnTo>
                      <a:pt x="4622" y="7994"/>
                    </a:lnTo>
                    <a:cubicBezTo>
                      <a:pt x="4399" y="8003"/>
                      <a:pt x="4211" y="8190"/>
                      <a:pt x="4211" y="8413"/>
                    </a:cubicBezTo>
                    <a:cubicBezTo>
                      <a:pt x="4211" y="8640"/>
                      <a:pt x="4390" y="8824"/>
                      <a:pt x="4606" y="8824"/>
                    </a:cubicBezTo>
                    <a:cubicBezTo>
                      <a:pt x="4611" y="8824"/>
                      <a:pt x="4616" y="8823"/>
                      <a:pt x="4622" y="8823"/>
                    </a:cubicBezTo>
                    <a:lnTo>
                      <a:pt x="5853" y="8823"/>
                    </a:lnTo>
                    <a:cubicBezTo>
                      <a:pt x="5674" y="9269"/>
                      <a:pt x="5523" y="9706"/>
                      <a:pt x="5407" y="10135"/>
                    </a:cubicBezTo>
                    <a:cubicBezTo>
                      <a:pt x="5246" y="10768"/>
                      <a:pt x="5166" y="11375"/>
                      <a:pt x="5166" y="11937"/>
                    </a:cubicBezTo>
                    <a:cubicBezTo>
                      <a:pt x="5166" y="12026"/>
                      <a:pt x="5166" y="12124"/>
                      <a:pt x="5175" y="12213"/>
                    </a:cubicBezTo>
                    <a:cubicBezTo>
                      <a:pt x="4818" y="12624"/>
                      <a:pt x="4746" y="13043"/>
                      <a:pt x="4693" y="13391"/>
                    </a:cubicBezTo>
                    <a:cubicBezTo>
                      <a:pt x="4639" y="13721"/>
                      <a:pt x="4604" y="13953"/>
                      <a:pt x="4345" y="14212"/>
                    </a:cubicBezTo>
                    <a:cubicBezTo>
                      <a:pt x="4086" y="14479"/>
                      <a:pt x="3819" y="14524"/>
                      <a:pt x="3480" y="14586"/>
                    </a:cubicBezTo>
                    <a:cubicBezTo>
                      <a:pt x="3105" y="14649"/>
                      <a:pt x="2650" y="14729"/>
                      <a:pt x="2231" y="15148"/>
                    </a:cubicBezTo>
                    <a:cubicBezTo>
                      <a:pt x="1803" y="15568"/>
                      <a:pt x="1722" y="16040"/>
                      <a:pt x="1651" y="16415"/>
                    </a:cubicBezTo>
                    <a:cubicBezTo>
                      <a:pt x="1588" y="16754"/>
                      <a:pt x="1544" y="17013"/>
                      <a:pt x="1294" y="17271"/>
                    </a:cubicBezTo>
                    <a:cubicBezTo>
                      <a:pt x="1133" y="17432"/>
                      <a:pt x="1133" y="17691"/>
                      <a:pt x="1294" y="17851"/>
                    </a:cubicBezTo>
                    <a:cubicBezTo>
                      <a:pt x="1374" y="17932"/>
                      <a:pt x="1481" y="17976"/>
                      <a:pt x="1588" y="17976"/>
                    </a:cubicBezTo>
                    <a:cubicBezTo>
                      <a:pt x="1687" y="17976"/>
                      <a:pt x="1794" y="17932"/>
                      <a:pt x="1874" y="17851"/>
                    </a:cubicBezTo>
                    <a:cubicBezTo>
                      <a:pt x="2311" y="17414"/>
                      <a:pt x="2400" y="16941"/>
                      <a:pt x="2463" y="16558"/>
                    </a:cubicBezTo>
                    <a:cubicBezTo>
                      <a:pt x="2525" y="16228"/>
                      <a:pt x="2570" y="15969"/>
                      <a:pt x="2811" y="15728"/>
                    </a:cubicBezTo>
                    <a:cubicBezTo>
                      <a:pt x="3043" y="15496"/>
                      <a:pt x="3283" y="15452"/>
                      <a:pt x="3622" y="15398"/>
                    </a:cubicBezTo>
                    <a:cubicBezTo>
                      <a:pt x="4006" y="15327"/>
                      <a:pt x="4479" y="15246"/>
                      <a:pt x="4934" y="14800"/>
                    </a:cubicBezTo>
                    <a:cubicBezTo>
                      <a:pt x="5308" y="14417"/>
                      <a:pt x="5424" y="14024"/>
                      <a:pt x="5478" y="13694"/>
                    </a:cubicBezTo>
                    <a:cubicBezTo>
                      <a:pt x="5621" y="14033"/>
                      <a:pt x="5799" y="14336"/>
                      <a:pt x="6022" y="14613"/>
                    </a:cubicBezTo>
                    <a:cubicBezTo>
                      <a:pt x="5781" y="14970"/>
                      <a:pt x="5728" y="15318"/>
                      <a:pt x="5683" y="15603"/>
                    </a:cubicBezTo>
                    <a:cubicBezTo>
                      <a:pt x="5630" y="15942"/>
                      <a:pt x="5594" y="16174"/>
                      <a:pt x="5335" y="16433"/>
                    </a:cubicBezTo>
                    <a:cubicBezTo>
                      <a:pt x="5068" y="16700"/>
                      <a:pt x="4800" y="16745"/>
                      <a:pt x="4470" y="16799"/>
                    </a:cubicBezTo>
                    <a:cubicBezTo>
                      <a:pt x="4095" y="16870"/>
                      <a:pt x="3631" y="16950"/>
                      <a:pt x="3212" y="17370"/>
                    </a:cubicBezTo>
                    <a:cubicBezTo>
                      <a:pt x="2793" y="17789"/>
                      <a:pt x="2704" y="18262"/>
                      <a:pt x="2641" y="18636"/>
                    </a:cubicBezTo>
                    <a:cubicBezTo>
                      <a:pt x="2579" y="18975"/>
                      <a:pt x="2534" y="19234"/>
                      <a:pt x="2284" y="19493"/>
                    </a:cubicBezTo>
                    <a:cubicBezTo>
                      <a:pt x="2026" y="19743"/>
                      <a:pt x="1767" y="19787"/>
                      <a:pt x="1428" y="19850"/>
                    </a:cubicBezTo>
                    <a:cubicBezTo>
                      <a:pt x="1044" y="19921"/>
                      <a:pt x="580" y="20001"/>
                      <a:pt x="161" y="20421"/>
                    </a:cubicBezTo>
                    <a:cubicBezTo>
                      <a:pt x="0" y="20581"/>
                      <a:pt x="0" y="20849"/>
                      <a:pt x="161" y="21009"/>
                    </a:cubicBezTo>
                    <a:cubicBezTo>
                      <a:pt x="241" y="21090"/>
                      <a:pt x="348" y="21125"/>
                      <a:pt x="447" y="21125"/>
                    </a:cubicBezTo>
                    <a:cubicBezTo>
                      <a:pt x="554" y="21125"/>
                      <a:pt x="661" y="21090"/>
                      <a:pt x="741" y="21009"/>
                    </a:cubicBezTo>
                    <a:cubicBezTo>
                      <a:pt x="982" y="20768"/>
                      <a:pt x="1240" y="20724"/>
                      <a:pt x="1571" y="20661"/>
                    </a:cubicBezTo>
                    <a:cubicBezTo>
                      <a:pt x="1954" y="20590"/>
                      <a:pt x="2427" y="20510"/>
                      <a:pt x="2864" y="20073"/>
                    </a:cubicBezTo>
                    <a:cubicBezTo>
                      <a:pt x="3301" y="19635"/>
                      <a:pt x="3382" y="19163"/>
                      <a:pt x="3453" y="18779"/>
                    </a:cubicBezTo>
                    <a:cubicBezTo>
                      <a:pt x="3515" y="18449"/>
                      <a:pt x="3560" y="18190"/>
                      <a:pt x="3801" y="17949"/>
                    </a:cubicBezTo>
                    <a:cubicBezTo>
                      <a:pt x="4033" y="17717"/>
                      <a:pt x="4274" y="17673"/>
                      <a:pt x="4604" y="17619"/>
                    </a:cubicBezTo>
                    <a:cubicBezTo>
                      <a:pt x="4987" y="17548"/>
                      <a:pt x="5469" y="17468"/>
                      <a:pt x="5924" y="17013"/>
                    </a:cubicBezTo>
                    <a:cubicBezTo>
                      <a:pt x="6370" y="16576"/>
                      <a:pt x="6441" y="16112"/>
                      <a:pt x="6495" y="15737"/>
                    </a:cubicBezTo>
                    <a:cubicBezTo>
                      <a:pt x="6531" y="15532"/>
                      <a:pt x="6557" y="15371"/>
                      <a:pt x="6629" y="15211"/>
                    </a:cubicBezTo>
                    <a:cubicBezTo>
                      <a:pt x="6995" y="15478"/>
                      <a:pt x="7405" y="15683"/>
                      <a:pt x="7860" y="15817"/>
                    </a:cubicBezTo>
                    <a:cubicBezTo>
                      <a:pt x="7744" y="16076"/>
                      <a:pt x="7699" y="16335"/>
                      <a:pt x="7673" y="16549"/>
                    </a:cubicBezTo>
                    <a:cubicBezTo>
                      <a:pt x="7619" y="16879"/>
                      <a:pt x="7574" y="17120"/>
                      <a:pt x="7325" y="17378"/>
                    </a:cubicBezTo>
                    <a:cubicBezTo>
                      <a:pt x="7057" y="17637"/>
                      <a:pt x="6789" y="17691"/>
                      <a:pt x="6450" y="17744"/>
                    </a:cubicBezTo>
                    <a:cubicBezTo>
                      <a:pt x="6085" y="17807"/>
                      <a:pt x="5621" y="17887"/>
                      <a:pt x="5201" y="18306"/>
                    </a:cubicBezTo>
                    <a:cubicBezTo>
                      <a:pt x="4782" y="18734"/>
                      <a:pt x="4693" y="19198"/>
                      <a:pt x="4630" y="19573"/>
                    </a:cubicBezTo>
                    <a:cubicBezTo>
                      <a:pt x="4568" y="19912"/>
                      <a:pt x="4514" y="20180"/>
                      <a:pt x="4265" y="20429"/>
                    </a:cubicBezTo>
                    <a:cubicBezTo>
                      <a:pt x="4104" y="20590"/>
                      <a:pt x="4104" y="20858"/>
                      <a:pt x="4265" y="21018"/>
                    </a:cubicBezTo>
                    <a:cubicBezTo>
                      <a:pt x="4345" y="21099"/>
                      <a:pt x="4452" y="21134"/>
                      <a:pt x="4559" y="21134"/>
                    </a:cubicBezTo>
                    <a:cubicBezTo>
                      <a:pt x="4666" y="21134"/>
                      <a:pt x="4773" y="21099"/>
                      <a:pt x="4853" y="21018"/>
                    </a:cubicBezTo>
                    <a:cubicBezTo>
                      <a:pt x="5282" y="20581"/>
                      <a:pt x="5371" y="20108"/>
                      <a:pt x="5442" y="19725"/>
                    </a:cubicBezTo>
                    <a:cubicBezTo>
                      <a:pt x="5496" y="19395"/>
                      <a:pt x="5540" y="19136"/>
                      <a:pt x="5781" y="18895"/>
                    </a:cubicBezTo>
                    <a:cubicBezTo>
                      <a:pt x="6022" y="18654"/>
                      <a:pt x="6263" y="18618"/>
                      <a:pt x="6593" y="18556"/>
                    </a:cubicBezTo>
                    <a:cubicBezTo>
                      <a:pt x="6977" y="18494"/>
                      <a:pt x="7458" y="18413"/>
                      <a:pt x="7904" y="17958"/>
                    </a:cubicBezTo>
                    <a:cubicBezTo>
                      <a:pt x="8351" y="17512"/>
                      <a:pt x="8422" y="17048"/>
                      <a:pt x="8484" y="16683"/>
                    </a:cubicBezTo>
                    <a:cubicBezTo>
                      <a:pt x="8529" y="16406"/>
                      <a:pt x="8565" y="16192"/>
                      <a:pt x="8716" y="15978"/>
                    </a:cubicBezTo>
                    <a:cubicBezTo>
                      <a:pt x="8886" y="15996"/>
                      <a:pt x="9055" y="16005"/>
                      <a:pt x="9234" y="16005"/>
                    </a:cubicBezTo>
                    <a:cubicBezTo>
                      <a:pt x="9796" y="16005"/>
                      <a:pt x="10393" y="15924"/>
                      <a:pt x="11027" y="15755"/>
                    </a:cubicBezTo>
                    <a:cubicBezTo>
                      <a:pt x="11428" y="15657"/>
                      <a:pt x="12222" y="15362"/>
                      <a:pt x="12222" y="15362"/>
                    </a:cubicBezTo>
                    <a:lnTo>
                      <a:pt x="12222" y="16406"/>
                    </a:lnTo>
                    <a:cubicBezTo>
                      <a:pt x="12222" y="16611"/>
                      <a:pt x="12365" y="16799"/>
                      <a:pt x="12570" y="16825"/>
                    </a:cubicBezTo>
                    <a:cubicBezTo>
                      <a:pt x="12591" y="16828"/>
                      <a:pt x="12611" y="16830"/>
                      <a:pt x="12631" y="16830"/>
                    </a:cubicBezTo>
                    <a:cubicBezTo>
                      <a:pt x="12863" y="16830"/>
                      <a:pt x="13052" y="16645"/>
                      <a:pt x="13052" y="16415"/>
                    </a:cubicBezTo>
                    <a:lnTo>
                      <a:pt x="13052" y="14979"/>
                    </a:lnTo>
                    <a:cubicBezTo>
                      <a:pt x="14212" y="14399"/>
                      <a:pt x="15336" y="13587"/>
                      <a:pt x="16335" y="12641"/>
                    </a:cubicBezTo>
                    <a:lnTo>
                      <a:pt x="17236" y="13534"/>
                    </a:lnTo>
                    <a:cubicBezTo>
                      <a:pt x="17316" y="13614"/>
                      <a:pt x="17423" y="13658"/>
                      <a:pt x="17521" y="13658"/>
                    </a:cubicBezTo>
                    <a:cubicBezTo>
                      <a:pt x="17646" y="13658"/>
                      <a:pt x="17771" y="13596"/>
                      <a:pt x="17860" y="13489"/>
                    </a:cubicBezTo>
                    <a:cubicBezTo>
                      <a:pt x="17985" y="13319"/>
                      <a:pt x="17959" y="13087"/>
                      <a:pt x="17807" y="12945"/>
                    </a:cubicBezTo>
                    <a:lnTo>
                      <a:pt x="16924" y="12053"/>
                    </a:lnTo>
                    <a:cubicBezTo>
                      <a:pt x="17932" y="10991"/>
                      <a:pt x="18788" y="9787"/>
                      <a:pt x="19386" y="8538"/>
                    </a:cubicBezTo>
                    <a:lnTo>
                      <a:pt x="20742" y="8538"/>
                    </a:lnTo>
                    <a:cubicBezTo>
                      <a:pt x="20947" y="8538"/>
                      <a:pt x="21134" y="8386"/>
                      <a:pt x="21161" y="8181"/>
                    </a:cubicBezTo>
                    <a:cubicBezTo>
                      <a:pt x="21206" y="7931"/>
                      <a:pt x="21001" y="7708"/>
                      <a:pt x="20760" y="7708"/>
                    </a:cubicBezTo>
                    <a:lnTo>
                      <a:pt x="19529" y="7708"/>
                    </a:lnTo>
                    <a:cubicBezTo>
                      <a:pt x="19529" y="7708"/>
                      <a:pt x="19422" y="7601"/>
                      <a:pt x="19350" y="7565"/>
                    </a:cubicBezTo>
                    <a:cubicBezTo>
                      <a:pt x="19299" y="7543"/>
                      <a:pt x="19245" y="7532"/>
                      <a:pt x="19191" y="7532"/>
                    </a:cubicBezTo>
                    <a:cubicBezTo>
                      <a:pt x="19030" y="7532"/>
                      <a:pt x="18873" y="7628"/>
                      <a:pt x="18806" y="7788"/>
                    </a:cubicBezTo>
                    <a:cubicBezTo>
                      <a:pt x="18788" y="7842"/>
                      <a:pt x="18761" y="7895"/>
                      <a:pt x="18735" y="7949"/>
                    </a:cubicBezTo>
                    <a:cubicBezTo>
                      <a:pt x="18735" y="7958"/>
                      <a:pt x="18735" y="7958"/>
                      <a:pt x="18735" y="7967"/>
                    </a:cubicBezTo>
                    <a:cubicBezTo>
                      <a:pt x="17281" y="11214"/>
                      <a:pt x="13980" y="14140"/>
                      <a:pt x="10822" y="14961"/>
                    </a:cubicBezTo>
                    <a:cubicBezTo>
                      <a:pt x="10258" y="15106"/>
                      <a:pt x="9726" y="15179"/>
                      <a:pt x="9235" y="15179"/>
                    </a:cubicBezTo>
                    <a:cubicBezTo>
                      <a:pt x="8249" y="15179"/>
                      <a:pt x="7429" y="14887"/>
                      <a:pt x="6852" y="14310"/>
                    </a:cubicBezTo>
                    <a:cubicBezTo>
                      <a:pt x="6281" y="13739"/>
                      <a:pt x="5986" y="12918"/>
                      <a:pt x="5986" y="11928"/>
                    </a:cubicBezTo>
                    <a:cubicBezTo>
                      <a:pt x="5986" y="11437"/>
                      <a:pt x="6058" y="10911"/>
                      <a:pt x="6209" y="10349"/>
                    </a:cubicBezTo>
                    <a:cubicBezTo>
                      <a:pt x="7164" y="6664"/>
                      <a:pt x="10938" y="2891"/>
                      <a:pt x="14622" y="1936"/>
                    </a:cubicBezTo>
                    <a:cubicBezTo>
                      <a:pt x="15183" y="1789"/>
                      <a:pt x="15713" y="1717"/>
                      <a:pt x="16204" y="1717"/>
                    </a:cubicBezTo>
                    <a:cubicBezTo>
                      <a:pt x="17110" y="1717"/>
                      <a:pt x="17879" y="1964"/>
                      <a:pt x="18440" y="2445"/>
                    </a:cubicBezTo>
                    <a:cubicBezTo>
                      <a:pt x="19100" y="3007"/>
                      <a:pt x="19448" y="3899"/>
                      <a:pt x="19448" y="4978"/>
                    </a:cubicBezTo>
                    <a:cubicBezTo>
                      <a:pt x="19448" y="5148"/>
                      <a:pt x="19439" y="5326"/>
                      <a:pt x="19422" y="5514"/>
                    </a:cubicBezTo>
                    <a:cubicBezTo>
                      <a:pt x="19422" y="5522"/>
                      <a:pt x="19422" y="5540"/>
                      <a:pt x="19422" y="5549"/>
                    </a:cubicBezTo>
                    <a:cubicBezTo>
                      <a:pt x="19422" y="5763"/>
                      <a:pt x="19582" y="5942"/>
                      <a:pt x="19796" y="5960"/>
                    </a:cubicBezTo>
                    <a:cubicBezTo>
                      <a:pt x="19812" y="5961"/>
                      <a:pt x="19827" y="5962"/>
                      <a:pt x="19843" y="5962"/>
                    </a:cubicBezTo>
                    <a:cubicBezTo>
                      <a:pt x="20047" y="5962"/>
                      <a:pt x="20226" y="5801"/>
                      <a:pt x="20242" y="5594"/>
                    </a:cubicBezTo>
                    <a:cubicBezTo>
                      <a:pt x="20269" y="5380"/>
                      <a:pt x="20278" y="5175"/>
                      <a:pt x="20278" y="4969"/>
                    </a:cubicBezTo>
                    <a:cubicBezTo>
                      <a:pt x="20278" y="3917"/>
                      <a:pt x="19993" y="3007"/>
                      <a:pt x="19448" y="2302"/>
                    </a:cubicBezTo>
                    <a:lnTo>
                      <a:pt x="21045" y="705"/>
                    </a:lnTo>
                    <a:cubicBezTo>
                      <a:pt x="21206" y="545"/>
                      <a:pt x="21206" y="286"/>
                      <a:pt x="21045" y="125"/>
                    </a:cubicBezTo>
                    <a:cubicBezTo>
                      <a:pt x="20965" y="45"/>
                      <a:pt x="20858" y="5"/>
                      <a:pt x="20751" y="5"/>
                    </a:cubicBezTo>
                    <a:cubicBezTo>
                      <a:pt x="20644" y="5"/>
                      <a:pt x="20537" y="45"/>
                      <a:pt x="20456" y="125"/>
                    </a:cubicBezTo>
                    <a:lnTo>
                      <a:pt x="18860" y="1722"/>
                    </a:lnTo>
                    <a:cubicBezTo>
                      <a:pt x="18157" y="1170"/>
                      <a:pt x="17246" y="891"/>
                      <a:pt x="16202" y="891"/>
                    </a:cubicBezTo>
                    <a:cubicBezTo>
                      <a:pt x="15642" y="891"/>
                      <a:pt x="15043" y="971"/>
                      <a:pt x="14417" y="1133"/>
                    </a:cubicBezTo>
                    <a:cubicBezTo>
                      <a:pt x="13962" y="1249"/>
                      <a:pt x="13498" y="1410"/>
                      <a:pt x="13052" y="1606"/>
                    </a:cubicBezTo>
                    <a:lnTo>
                      <a:pt x="13052" y="420"/>
                    </a:lnTo>
                    <a:cubicBezTo>
                      <a:pt x="13043" y="188"/>
                      <a:pt x="12856" y="0"/>
                      <a:pt x="12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 name="Google Shape;3808;p46">
            <a:extLst>
              <a:ext uri="{FF2B5EF4-FFF2-40B4-BE49-F238E27FC236}">
                <a16:creationId xmlns:a16="http://schemas.microsoft.com/office/drawing/2014/main" id="{FFD84E4A-DC3B-4D80-A911-D30C604189ED}"/>
              </a:ext>
            </a:extLst>
          </p:cNvPr>
          <p:cNvSpPr/>
          <p:nvPr/>
        </p:nvSpPr>
        <p:spPr>
          <a:xfrm>
            <a:off x="5028359" y="2677772"/>
            <a:ext cx="3890987" cy="236907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3809;p46">
            <a:extLst>
              <a:ext uri="{FF2B5EF4-FFF2-40B4-BE49-F238E27FC236}">
                <a16:creationId xmlns:a16="http://schemas.microsoft.com/office/drawing/2014/main" id="{1641C963-1ADC-4753-8B25-82954D994984}"/>
              </a:ext>
            </a:extLst>
          </p:cNvPr>
          <p:cNvCxnSpPr>
            <a:cxnSpLocks/>
          </p:cNvCxnSpPr>
          <p:nvPr/>
        </p:nvCxnSpPr>
        <p:spPr>
          <a:xfrm flipH="1" flipV="1">
            <a:off x="3238062" y="1158289"/>
            <a:ext cx="978150" cy="14168"/>
          </a:xfrm>
          <a:prstGeom prst="straightConnector1">
            <a:avLst/>
          </a:prstGeom>
          <a:noFill/>
          <a:ln w="19050" cap="flat" cmpd="sng">
            <a:solidFill>
              <a:schemeClr val="dk2"/>
            </a:solidFill>
            <a:prstDash val="solid"/>
            <a:round/>
            <a:headEnd type="oval" w="med" len="med"/>
            <a:tailEnd type="none" w="med" len="med"/>
          </a:ln>
        </p:spPr>
      </p:cxnSp>
      <p:sp>
        <p:nvSpPr>
          <p:cNvPr id="77" name="Google Shape;3436;p38">
            <a:extLst>
              <a:ext uri="{FF2B5EF4-FFF2-40B4-BE49-F238E27FC236}">
                <a16:creationId xmlns:a16="http://schemas.microsoft.com/office/drawing/2014/main" id="{5BEB127C-3E03-41ED-8C4D-5B734C17ED65}"/>
              </a:ext>
            </a:extLst>
          </p:cNvPr>
          <p:cNvSpPr txBox="1">
            <a:spLocks/>
          </p:cNvSpPr>
          <p:nvPr/>
        </p:nvSpPr>
        <p:spPr>
          <a:xfrm>
            <a:off x="5003874" y="917994"/>
            <a:ext cx="3852763" cy="82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lvl="0" algn="l">
              <a:buFont typeface="Wingdings" panose="05000000000000000000" pitchFamily="2" charset="2"/>
              <a:buChar char="v"/>
            </a:pPr>
            <a:r>
              <a:rPr lang="id-ID" sz="1200" b="1" dirty="0"/>
              <a:t>Menerapkan algoritma klasterisasi DBSCAN</a:t>
            </a:r>
            <a:r>
              <a:rPr lang="en-US" sz="1200" b="1" dirty="0"/>
              <a:t> dan OPTICS</a:t>
            </a:r>
            <a:r>
              <a:rPr lang="id-ID" sz="1200" b="1" dirty="0"/>
              <a:t> untuk mengolah data </a:t>
            </a:r>
            <a:r>
              <a:rPr lang="id-ID" sz="1200" b="1" i="1" dirty="0"/>
              <a:t>tweet.</a:t>
            </a:r>
          </a:p>
          <a:p>
            <a:pPr lvl="0" algn="l">
              <a:buFont typeface="Wingdings" panose="05000000000000000000" pitchFamily="2" charset="2"/>
              <a:buChar char="v"/>
            </a:pPr>
            <a:r>
              <a:rPr lang="en-US" sz="1200" b="1" i="1" dirty="0"/>
              <a:t>Mengetahui  hasil  perbandingan  terbaik  antara  dua  </a:t>
            </a:r>
            <a:r>
              <a:rPr lang="en-US" sz="1200" b="1" i="1" dirty="0" err="1"/>
              <a:t>algoritma</a:t>
            </a:r>
            <a:r>
              <a:rPr lang="en-US" sz="1200" b="1" i="1" dirty="0"/>
              <a:t>  </a:t>
            </a:r>
            <a:r>
              <a:rPr lang="en-US" sz="1200" b="1" i="1" dirty="0" err="1"/>
              <a:t>klasterisasi</a:t>
            </a:r>
            <a:r>
              <a:rPr lang="en-US" sz="1200" b="1" i="1" dirty="0"/>
              <a:t> yang digunakan, yaitu DBSCAN dan OPTICS</a:t>
            </a:r>
            <a:endParaRPr lang="en-ID" sz="1200" b="1" dirty="0"/>
          </a:p>
          <a:p>
            <a:pPr lvl="0" algn="l">
              <a:buFont typeface="Wingdings" panose="05000000000000000000" pitchFamily="2" charset="2"/>
              <a:buChar char="v"/>
            </a:pPr>
            <a:r>
              <a:rPr lang="id-ID" sz="1200" b="1" dirty="0"/>
              <a:t>Menerapkan geovisualisasi hasil klasterisasi data </a:t>
            </a:r>
            <a:r>
              <a:rPr lang="id-ID" sz="1200" b="1" i="1" dirty="0"/>
              <a:t>tweet </a:t>
            </a:r>
            <a:r>
              <a:rPr lang="id-ID" sz="1200" b="1" dirty="0"/>
              <a:t>untuk kasus penyebaran penyakit menular langsung (studi kasus Covid-19).</a:t>
            </a:r>
            <a:endParaRPr lang="en-ID" sz="1200" b="1" dirty="0"/>
          </a:p>
        </p:txBody>
      </p:sp>
      <p:sp>
        <p:nvSpPr>
          <p:cNvPr id="78" name="Google Shape;3808;p46">
            <a:extLst>
              <a:ext uri="{FF2B5EF4-FFF2-40B4-BE49-F238E27FC236}">
                <a16:creationId xmlns:a16="http://schemas.microsoft.com/office/drawing/2014/main" id="{7CAF9B1D-B070-4FD9-A3D3-B9252FC15E31}"/>
              </a:ext>
            </a:extLst>
          </p:cNvPr>
          <p:cNvSpPr/>
          <p:nvPr/>
        </p:nvSpPr>
        <p:spPr>
          <a:xfrm>
            <a:off x="5003875" y="417290"/>
            <a:ext cx="3890987" cy="1855132"/>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3809;p46">
            <a:extLst>
              <a:ext uri="{FF2B5EF4-FFF2-40B4-BE49-F238E27FC236}">
                <a16:creationId xmlns:a16="http://schemas.microsoft.com/office/drawing/2014/main" id="{BE89F3BD-B493-4345-BC62-1C3899A14B8B}"/>
              </a:ext>
            </a:extLst>
          </p:cNvPr>
          <p:cNvCxnSpPr>
            <a:cxnSpLocks/>
          </p:cNvCxnSpPr>
          <p:nvPr/>
        </p:nvCxnSpPr>
        <p:spPr>
          <a:xfrm flipV="1">
            <a:off x="4550011" y="1801386"/>
            <a:ext cx="453863" cy="1"/>
          </a:xfrm>
          <a:prstGeom prst="straightConnector1">
            <a:avLst/>
          </a:prstGeom>
          <a:noFill/>
          <a:ln w="19050" cap="flat" cmpd="sng">
            <a:solidFill>
              <a:schemeClr val="dk2"/>
            </a:solidFill>
            <a:prstDash val="solid"/>
            <a:round/>
            <a:headEnd type="oval" w="med" len="med"/>
            <a:tailEnd type="none" w="med" len="med"/>
          </a:ln>
        </p:spPr>
      </p:cxnSp>
      <p:sp>
        <p:nvSpPr>
          <p:cNvPr id="90" name="Google Shape;3434;p38">
            <a:extLst>
              <a:ext uri="{FF2B5EF4-FFF2-40B4-BE49-F238E27FC236}">
                <a16:creationId xmlns:a16="http://schemas.microsoft.com/office/drawing/2014/main" id="{B5948DFC-C15B-44CD-A2AD-81EDDBB10F93}"/>
              </a:ext>
            </a:extLst>
          </p:cNvPr>
          <p:cNvSpPr txBox="1">
            <a:spLocks/>
          </p:cNvSpPr>
          <p:nvPr/>
        </p:nvSpPr>
        <p:spPr>
          <a:xfrm>
            <a:off x="5440023" y="-44524"/>
            <a:ext cx="298046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D" sz="1800" dirty="0"/>
              <a:t>Tujuan Penelitian</a:t>
            </a:r>
          </a:p>
        </p:txBody>
      </p:sp>
      <p:grpSp>
        <p:nvGrpSpPr>
          <p:cNvPr id="3" name="Group 2">
            <a:extLst>
              <a:ext uri="{FF2B5EF4-FFF2-40B4-BE49-F238E27FC236}">
                <a16:creationId xmlns:a16="http://schemas.microsoft.com/office/drawing/2014/main" id="{85FEAA37-DAA8-47A4-AA55-7D42BC924281}"/>
              </a:ext>
            </a:extLst>
          </p:cNvPr>
          <p:cNvGrpSpPr/>
          <p:nvPr/>
        </p:nvGrpSpPr>
        <p:grpSpPr>
          <a:xfrm>
            <a:off x="76073" y="210211"/>
            <a:ext cx="3918259" cy="4622431"/>
            <a:chOff x="5060305" y="2706281"/>
            <a:chExt cx="3918259" cy="2240969"/>
          </a:xfrm>
        </p:grpSpPr>
        <p:grpSp>
          <p:nvGrpSpPr>
            <p:cNvPr id="2" name="Group 1">
              <a:extLst>
                <a:ext uri="{FF2B5EF4-FFF2-40B4-BE49-F238E27FC236}">
                  <a16:creationId xmlns:a16="http://schemas.microsoft.com/office/drawing/2014/main" id="{7F21F81D-67B3-47B8-8E04-8AA56F766B21}"/>
                </a:ext>
              </a:extLst>
            </p:cNvPr>
            <p:cNvGrpSpPr/>
            <p:nvPr/>
          </p:nvGrpSpPr>
          <p:grpSpPr>
            <a:xfrm>
              <a:off x="5117528" y="2706281"/>
              <a:ext cx="3861036" cy="2240969"/>
              <a:chOff x="5117528" y="2706281"/>
              <a:chExt cx="3861036" cy="2240969"/>
            </a:xfrm>
          </p:grpSpPr>
          <p:sp>
            <p:nvSpPr>
              <p:cNvPr id="89" name="Google Shape;3808;p46">
                <a:extLst>
                  <a:ext uri="{FF2B5EF4-FFF2-40B4-BE49-F238E27FC236}">
                    <a16:creationId xmlns:a16="http://schemas.microsoft.com/office/drawing/2014/main" id="{0F189317-412C-407B-BB99-90159245D106}"/>
                  </a:ext>
                </a:extLst>
              </p:cNvPr>
              <p:cNvSpPr/>
              <p:nvPr/>
            </p:nvSpPr>
            <p:spPr>
              <a:xfrm>
                <a:off x="5117528" y="3168517"/>
                <a:ext cx="3861036" cy="1778733"/>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34;p38">
                <a:extLst>
                  <a:ext uri="{FF2B5EF4-FFF2-40B4-BE49-F238E27FC236}">
                    <a16:creationId xmlns:a16="http://schemas.microsoft.com/office/drawing/2014/main" id="{7A977BA5-85A1-4D3C-BADA-C0F9AD9ACDDC}"/>
                  </a:ext>
                </a:extLst>
              </p:cNvPr>
              <p:cNvSpPr txBox="1">
                <a:spLocks/>
              </p:cNvSpPr>
              <p:nvPr/>
            </p:nvSpPr>
            <p:spPr>
              <a:xfrm>
                <a:off x="5857606" y="2706281"/>
                <a:ext cx="298046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Rubik Light"/>
                  <a:buNone/>
                  <a:defRPr sz="3600" b="0" i="0" u="none" strike="noStrike" cap="none">
                    <a:solidFill>
                      <a:schemeClr val="accent2"/>
                    </a:solidFill>
                    <a:latin typeface="Rubik Light"/>
                    <a:ea typeface="Rubik Light"/>
                    <a:cs typeface="Rubik Light"/>
                    <a:sym typeface="Rubik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ID" sz="1800" dirty="0"/>
                  <a:t>Manfaat Penelitian</a:t>
                </a:r>
              </a:p>
            </p:txBody>
          </p:sp>
        </p:grpSp>
        <p:sp>
          <p:nvSpPr>
            <p:cNvPr id="94" name="Google Shape;3436;p38">
              <a:extLst>
                <a:ext uri="{FF2B5EF4-FFF2-40B4-BE49-F238E27FC236}">
                  <a16:creationId xmlns:a16="http://schemas.microsoft.com/office/drawing/2014/main" id="{AF73441F-A4A7-4823-ABED-ED35AF4EDDC8}"/>
                </a:ext>
              </a:extLst>
            </p:cNvPr>
            <p:cNvSpPr txBox="1">
              <a:spLocks/>
            </p:cNvSpPr>
            <p:nvPr/>
          </p:nvSpPr>
          <p:spPr>
            <a:xfrm>
              <a:off x="5060305" y="3713488"/>
              <a:ext cx="3842872" cy="82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298450" lvl="0" indent="-171450" algn="l">
                <a:buFont typeface="Wingdings" panose="05000000000000000000" pitchFamily="2" charset="2"/>
                <a:buChar char="v"/>
              </a:pPr>
              <a:r>
                <a:rPr lang="en-US" sz="1200" b="1" dirty="0"/>
                <a:t>Memberikan wawasan kepada masyarakat awam, peneliti, dan pemerintah terkait data sentimen penyebaran penyakit menular langsung (Covid-19 varian delta).</a:t>
              </a:r>
              <a:endParaRPr lang="en-ID" sz="1200" b="1" dirty="0"/>
            </a:p>
            <a:p>
              <a:pPr marL="298450" lvl="0" indent="-171450" algn="l">
                <a:buFont typeface="Wingdings" panose="05000000000000000000" pitchFamily="2" charset="2"/>
                <a:buChar char="v"/>
              </a:pPr>
              <a:r>
                <a:rPr lang="en-US" sz="1200" b="1" dirty="0"/>
                <a:t>Membantu  pemerintah  dalam  memantau  keluhan  gejala  yang  dialami masyarakat  saat  penyebaran  penyakit  menular  langsung  dalam  waktu tertentu.</a:t>
              </a:r>
              <a:endParaRPr lang="id-ID" sz="1200" b="1" dirty="0"/>
            </a:p>
            <a:p>
              <a:pPr lvl="0" algn="l">
                <a:buFont typeface="Wingdings" panose="05000000000000000000" pitchFamily="2" charset="2"/>
                <a:buChar char="v"/>
              </a:pPr>
              <a:r>
                <a:rPr lang="sv-SE" sz="1200" b="1" dirty="0"/>
                <a:t>Membantu pemerintah dalam mengambil keputusan untuk menindaklanjuti kebijakan berdasarkan data.</a:t>
              </a:r>
              <a:endParaRPr lang="id-ID" sz="1200" b="1" dirty="0"/>
            </a:p>
            <a:p>
              <a:pPr lvl="0" algn="l">
                <a:buFont typeface="Wingdings" panose="05000000000000000000" pitchFamily="2" charset="2"/>
                <a:buChar char="v"/>
              </a:pPr>
              <a:r>
                <a:rPr lang="en-ID" sz="1200" b="1" dirty="0"/>
                <a:t>Membantu  pemerintah  dalam  memutuskan  daerah  mana  saja  yang  perlu diantisipasi  penanggulangan  dan  pencegahan  dini  pada  penyakit  menular langsung.</a:t>
              </a:r>
            </a:p>
            <a:p>
              <a:pPr marL="298450" lvl="0" indent="-171450" algn="l">
                <a:buFont typeface="Wingdings" panose="05000000000000000000" pitchFamily="2" charset="2"/>
                <a:buChar char="v"/>
              </a:pPr>
              <a:endParaRPr lang="en-ID" sz="1200" b="1" dirty="0"/>
            </a:p>
          </p:txBody>
        </p:sp>
      </p:grpSp>
      <p:sp>
        <p:nvSpPr>
          <p:cNvPr id="95" name="Google Shape;3436;p38">
            <a:extLst>
              <a:ext uri="{FF2B5EF4-FFF2-40B4-BE49-F238E27FC236}">
                <a16:creationId xmlns:a16="http://schemas.microsoft.com/office/drawing/2014/main" id="{63539937-4743-4769-96A0-8A1EBE680F50}"/>
              </a:ext>
            </a:extLst>
          </p:cNvPr>
          <p:cNvSpPr txBox="1">
            <a:spLocks/>
          </p:cNvSpPr>
          <p:nvPr/>
        </p:nvSpPr>
        <p:spPr>
          <a:xfrm>
            <a:off x="136110" y="3281663"/>
            <a:ext cx="3958757" cy="70603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ctr"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lvl="0" algn="l">
              <a:buFont typeface="Wingdings" panose="05000000000000000000" pitchFamily="2" charset="2"/>
              <a:buChar char="v"/>
            </a:pPr>
            <a:endParaRPr lang="en-ID" sz="1200" b="1" dirty="0"/>
          </a:p>
        </p:txBody>
      </p:sp>
      <p:cxnSp>
        <p:nvCxnSpPr>
          <p:cNvPr id="96" name="Google Shape;3809;p46">
            <a:extLst>
              <a:ext uri="{FF2B5EF4-FFF2-40B4-BE49-F238E27FC236}">
                <a16:creationId xmlns:a16="http://schemas.microsoft.com/office/drawing/2014/main" id="{0D87AD34-43F6-4DB8-9A59-79B62C2FB533}"/>
              </a:ext>
            </a:extLst>
          </p:cNvPr>
          <p:cNvCxnSpPr>
            <a:cxnSpLocks/>
          </p:cNvCxnSpPr>
          <p:nvPr/>
        </p:nvCxnSpPr>
        <p:spPr>
          <a:xfrm>
            <a:off x="4550011" y="2675454"/>
            <a:ext cx="1030732" cy="0"/>
          </a:xfrm>
          <a:prstGeom prst="straightConnector1">
            <a:avLst/>
          </a:prstGeom>
          <a:noFill/>
          <a:ln w="19050" cap="flat" cmpd="sng">
            <a:solidFill>
              <a:schemeClr val="dk2"/>
            </a:solidFill>
            <a:prstDash val="solid"/>
            <a:round/>
            <a:headEnd type="oval" w="med" len="med"/>
            <a:tailEnd type="none" w="med" len="med"/>
          </a:ln>
        </p:spPr>
      </p:cxnSp>
      <p:cxnSp>
        <p:nvCxnSpPr>
          <p:cNvPr id="100" name="Google Shape;3809;p46">
            <a:extLst>
              <a:ext uri="{FF2B5EF4-FFF2-40B4-BE49-F238E27FC236}">
                <a16:creationId xmlns:a16="http://schemas.microsoft.com/office/drawing/2014/main" id="{607294D9-4BA6-40F5-A7AC-6FE3D79303B0}"/>
              </a:ext>
            </a:extLst>
          </p:cNvPr>
          <p:cNvCxnSpPr>
            <a:cxnSpLocks/>
          </p:cNvCxnSpPr>
          <p:nvPr/>
        </p:nvCxnSpPr>
        <p:spPr>
          <a:xfrm flipH="1">
            <a:off x="3899805" y="4537156"/>
            <a:ext cx="534874" cy="0"/>
          </a:xfrm>
          <a:prstGeom prst="straightConnector1">
            <a:avLst/>
          </a:prstGeom>
          <a:noFill/>
          <a:ln w="19050"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1014321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0305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i="1" dirty="0"/>
              <a:t>Preprocessing Data – </a:t>
            </a:r>
            <a:r>
              <a:rPr lang="id-ID" b="1" dirty="0"/>
              <a:t>Penghapusan</a:t>
            </a:r>
            <a:r>
              <a:rPr lang="id-ID" b="1" i="1" dirty="0"/>
              <a:t> Stopwords</a:t>
            </a:r>
            <a:endParaRPr lang="en-ID" b="1" i="1" dirty="0"/>
          </a:p>
        </p:txBody>
      </p:sp>
      <p:sp>
        <p:nvSpPr>
          <p:cNvPr id="3176" name="Google Shape;3176;p34"/>
          <p:cNvSpPr txBox="1">
            <a:spLocks noGrp="1"/>
          </p:cNvSpPr>
          <p:nvPr>
            <p:ph type="subTitle" idx="14"/>
          </p:nvPr>
        </p:nvSpPr>
        <p:spPr>
          <a:xfrm>
            <a:off x="5768340" y="2402878"/>
            <a:ext cx="2910840" cy="1115604"/>
          </a:xfrm>
          <a:prstGeom prst="rect">
            <a:avLst/>
          </a:prstGeom>
        </p:spPr>
        <p:txBody>
          <a:bodyPr spcFirstLastPara="1" wrap="square" lIns="0" tIns="0" rIns="0" bIns="0" anchor="ctr" anchorCtr="0">
            <a:noAutofit/>
          </a:bodyPr>
          <a:lstStyle/>
          <a:p>
            <a:pPr marL="0" lvl="0" indent="0" algn="ctr"/>
            <a:r>
              <a:rPr lang="en-US" sz="1400" dirty="0"/>
              <a:t>Tahap ini dilakukan untuk membuang kata-kata yang tidak terlalu berpengaruh pada pemrosesan </a:t>
            </a:r>
            <a:r>
              <a:rPr lang="en-US" sz="1400" i="1" dirty="0"/>
              <a:t>text mining</a:t>
            </a:r>
            <a:r>
              <a:rPr lang="en-US" sz="1400" dirty="0"/>
              <a:t>, seperti kata hubung dan termasuk ke dalam daftar </a:t>
            </a:r>
            <a:r>
              <a:rPr lang="en-US" sz="1400" i="1" dirty="0" err="1"/>
              <a:t>stopword</a:t>
            </a:r>
            <a:r>
              <a:rPr lang="id-ID" sz="1400" i="1" dirty="0"/>
              <a:t>s</a:t>
            </a:r>
            <a:endParaRPr sz="800" i="1" dirty="0"/>
          </a:p>
        </p:txBody>
      </p:sp>
      <p:graphicFrame>
        <p:nvGraphicFramePr>
          <p:cNvPr id="2" name="Table 1">
            <a:extLst>
              <a:ext uri="{FF2B5EF4-FFF2-40B4-BE49-F238E27FC236}">
                <a16:creationId xmlns:a16="http://schemas.microsoft.com/office/drawing/2014/main" id="{B9DC8270-3149-4C54-B479-91B0BA6469A1}"/>
              </a:ext>
            </a:extLst>
          </p:cNvPr>
          <p:cNvGraphicFramePr>
            <a:graphicFrameLocks noGrp="1"/>
          </p:cNvGraphicFramePr>
          <p:nvPr>
            <p:extLst>
              <p:ext uri="{D42A27DB-BD31-4B8C-83A1-F6EECF244321}">
                <p14:modId xmlns:p14="http://schemas.microsoft.com/office/powerpoint/2010/main" val="2170447923"/>
              </p:ext>
            </p:extLst>
          </p:nvPr>
        </p:nvGraphicFramePr>
        <p:xfrm>
          <a:off x="257816" y="2032944"/>
          <a:ext cx="5154296" cy="1977392"/>
        </p:xfrm>
        <a:graphic>
          <a:graphicData uri="http://schemas.openxmlformats.org/drawingml/2006/table">
            <a:tbl>
              <a:tblPr firstRow="1" firstCol="1" bandRow="1">
                <a:tableStyleId>{1176BA0C-36CF-444F-8144-008A9575A7CD}</a:tableStyleId>
              </a:tblPr>
              <a:tblGrid>
                <a:gridCol w="791019">
                  <a:extLst>
                    <a:ext uri="{9D8B030D-6E8A-4147-A177-3AD203B41FA5}">
                      <a16:colId xmlns:a16="http://schemas.microsoft.com/office/drawing/2014/main" val="4049635606"/>
                    </a:ext>
                  </a:extLst>
                </a:gridCol>
                <a:gridCol w="2263860">
                  <a:extLst>
                    <a:ext uri="{9D8B030D-6E8A-4147-A177-3AD203B41FA5}">
                      <a16:colId xmlns:a16="http://schemas.microsoft.com/office/drawing/2014/main" val="2422460631"/>
                    </a:ext>
                  </a:extLst>
                </a:gridCol>
                <a:gridCol w="2099417">
                  <a:extLst>
                    <a:ext uri="{9D8B030D-6E8A-4147-A177-3AD203B41FA5}">
                      <a16:colId xmlns:a16="http://schemas.microsoft.com/office/drawing/2014/main" val="1828361809"/>
                    </a:ext>
                  </a:extLst>
                </a:gridCol>
              </a:tblGrid>
              <a:tr h="0">
                <a:tc>
                  <a:txBody>
                    <a:bodyPr/>
                    <a:lstStyle/>
                    <a:p>
                      <a:pPr algn="ctr">
                        <a:lnSpc>
                          <a:spcPct val="150000"/>
                        </a:lnSpc>
                        <a:spcAft>
                          <a:spcPts val="0"/>
                        </a:spcAft>
                      </a:pPr>
                      <a:r>
                        <a:rPr lang="en-US" sz="1200">
                          <a:effectLst/>
                        </a:rPr>
                        <a:t>Dokumen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Sebelum hapus stopwords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Sesudah hapus stopwords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676395"/>
                  </a:ext>
                </a:extLst>
              </a:tr>
              <a:tr h="0">
                <a:tc>
                  <a:txBody>
                    <a:bodyPr/>
                    <a:lstStyle/>
                    <a:p>
                      <a:pPr>
                        <a:lnSpc>
                          <a:spcPct val="107000"/>
                        </a:lnSpc>
                        <a:spcAft>
                          <a:spcPts val="0"/>
                        </a:spcAft>
                      </a:pPr>
                      <a:r>
                        <a:rPr lang="en-US"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id-ID" sz="1200">
                          <a:effectLst/>
                        </a:rPr>
                        <a:t>breaking news omicron ba ba resmi terdetek</a:t>
                      </a:r>
                      <a:r>
                        <a:rPr lang="en-US" sz="1200">
                          <a:effectLst/>
                        </a:rPr>
                        <a:t>si indonesia mari kita sama sama mencegah mengantisipasi penularan varian baru covid-19</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d-ID" sz="1200">
                          <a:effectLst/>
                        </a:rPr>
                        <a:t>breaking news omicron ba ba resmi deteksi indonesia mari men</a:t>
                      </a:r>
                      <a:r>
                        <a:rPr lang="en-US" sz="1200">
                          <a:effectLst/>
                        </a:rPr>
                        <a:t>c</a:t>
                      </a:r>
                      <a:r>
                        <a:rPr lang="id-ID" sz="1200">
                          <a:effectLst/>
                        </a:rPr>
                        <a:t>egah antisipasi tular varian covid</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5239864"/>
                  </a:ext>
                </a:extLst>
              </a:tr>
              <a:tr h="0">
                <a:tc>
                  <a:txBody>
                    <a:bodyPr/>
                    <a:lstStyle/>
                    <a:p>
                      <a:pPr algn="just">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200">
                          <a:effectLst/>
                        </a:rPr>
                        <a:t>varian baru omicron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varian baru omicron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812508"/>
                  </a:ext>
                </a:extLst>
              </a:tr>
              <a:tr h="0">
                <a:tc>
                  <a:txBody>
                    <a:bodyPr/>
                    <a:lstStyle/>
                    <a:p>
                      <a:pPr algn="just">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buset aku batuk udah orang mati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rPr>
                        <a:t>aku batuk udah orang mati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3786172"/>
                  </a:ext>
                </a:extLst>
              </a:tr>
            </a:tbl>
          </a:graphicData>
        </a:graphic>
      </p:graphicFrame>
    </p:spTree>
    <p:extLst>
      <p:ext uri="{BB962C8B-B14F-4D97-AF65-F5344CB8AC3E}">
        <p14:creationId xmlns:p14="http://schemas.microsoft.com/office/powerpoint/2010/main" val="596319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0305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i="1" dirty="0"/>
              <a:t>Preprocessing Data – Stemming</a:t>
            </a:r>
            <a:endParaRPr lang="en-ID" b="1" i="1" dirty="0"/>
          </a:p>
        </p:txBody>
      </p:sp>
      <p:graphicFrame>
        <p:nvGraphicFramePr>
          <p:cNvPr id="3" name="Table 2">
            <a:extLst>
              <a:ext uri="{FF2B5EF4-FFF2-40B4-BE49-F238E27FC236}">
                <a16:creationId xmlns:a16="http://schemas.microsoft.com/office/drawing/2014/main" id="{8914FCD3-2FAD-48EC-89F3-F4047CBD8FED}"/>
              </a:ext>
            </a:extLst>
          </p:cNvPr>
          <p:cNvGraphicFramePr>
            <a:graphicFrameLocks noGrp="1"/>
          </p:cNvGraphicFramePr>
          <p:nvPr>
            <p:extLst>
              <p:ext uri="{D42A27DB-BD31-4B8C-83A1-F6EECF244321}">
                <p14:modId xmlns:p14="http://schemas.microsoft.com/office/powerpoint/2010/main" val="3295187272"/>
              </p:ext>
            </p:extLst>
          </p:nvPr>
        </p:nvGraphicFramePr>
        <p:xfrm>
          <a:off x="223526" y="1971984"/>
          <a:ext cx="5222875" cy="1977392"/>
        </p:xfrm>
        <a:graphic>
          <a:graphicData uri="http://schemas.openxmlformats.org/drawingml/2006/table">
            <a:tbl>
              <a:tblPr firstRow="1" firstCol="1" bandRow="1">
                <a:tableStyleId>{1176BA0C-36CF-444F-8144-008A9575A7CD}</a:tableStyleId>
              </a:tblPr>
              <a:tblGrid>
                <a:gridCol w="801543">
                  <a:extLst>
                    <a:ext uri="{9D8B030D-6E8A-4147-A177-3AD203B41FA5}">
                      <a16:colId xmlns:a16="http://schemas.microsoft.com/office/drawing/2014/main" val="2298947907"/>
                    </a:ext>
                  </a:extLst>
                </a:gridCol>
                <a:gridCol w="2293982">
                  <a:extLst>
                    <a:ext uri="{9D8B030D-6E8A-4147-A177-3AD203B41FA5}">
                      <a16:colId xmlns:a16="http://schemas.microsoft.com/office/drawing/2014/main" val="327937637"/>
                    </a:ext>
                  </a:extLst>
                </a:gridCol>
                <a:gridCol w="2127350">
                  <a:extLst>
                    <a:ext uri="{9D8B030D-6E8A-4147-A177-3AD203B41FA5}">
                      <a16:colId xmlns:a16="http://schemas.microsoft.com/office/drawing/2014/main" val="953139161"/>
                    </a:ext>
                  </a:extLst>
                </a:gridCol>
              </a:tblGrid>
              <a:tr h="0">
                <a:tc>
                  <a:txBody>
                    <a:bodyPr/>
                    <a:lstStyle/>
                    <a:p>
                      <a:pPr algn="ctr">
                        <a:lnSpc>
                          <a:spcPct val="150000"/>
                        </a:lnSpc>
                        <a:spcAft>
                          <a:spcPts val="0"/>
                        </a:spcAft>
                      </a:pPr>
                      <a:r>
                        <a:rPr lang="en-US" sz="1200" dirty="0">
                          <a:effectLst/>
                        </a:rPr>
                        <a:t>Dokumen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Sebelum </a:t>
                      </a:r>
                      <a:r>
                        <a:rPr lang="id-ID" sz="1200" dirty="0">
                          <a:effectLst/>
                        </a:rPr>
                        <a:t>Stemming</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Sesudah </a:t>
                      </a:r>
                      <a:r>
                        <a:rPr lang="id-ID" sz="1200">
                          <a:effectLst/>
                        </a:rPr>
                        <a:t>stemming</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05629481"/>
                  </a:ext>
                </a:extLst>
              </a:tr>
              <a:tr h="0">
                <a:tc>
                  <a:txBody>
                    <a:bodyPr/>
                    <a:lstStyle/>
                    <a:p>
                      <a:pPr algn="ctr">
                        <a:lnSpc>
                          <a:spcPct val="107000"/>
                        </a:lnSpc>
                        <a:spcAft>
                          <a:spcPts val="0"/>
                        </a:spcAft>
                      </a:pPr>
                      <a:r>
                        <a:rPr lang="en-US"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0"/>
                        </a:spcAft>
                      </a:pPr>
                      <a:r>
                        <a:rPr lang="id-ID" sz="1200" dirty="0">
                          <a:effectLst/>
                        </a:rPr>
                        <a:t>breaking news omicron ba ba resmi terdetek</a:t>
                      </a:r>
                      <a:r>
                        <a:rPr lang="en-US" sz="1200" dirty="0">
                          <a:effectLst/>
                        </a:rPr>
                        <a:t>si indonesia mari kita sama </a:t>
                      </a:r>
                      <a:r>
                        <a:rPr lang="en-US" sz="1200" dirty="0" err="1">
                          <a:effectLst/>
                        </a:rPr>
                        <a:t>sama</a:t>
                      </a:r>
                      <a:r>
                        <a:rPr lang="en-US" sz="1200" dirty="0">
                          <a:effectLst/>
                        </a:rPr>
                        <a:t> mencegah mengantisipasi penularan varian baru covid-19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id-ID" sz="1200">
                          <a:effectLst/>
                        </a:rPr>
                        <a:t>breaking news omicron ba ba resmi deteksi indonesia mari men</a:t>
                      </a:r>
                      <a:r>
                        <a:rPr lang="en-US" sz="1200">
                          <a:effectLst/>
                        </a:rPr>
                        <a:t>c</a:t>
                      </a:r>
                      <a:r>
                        <a:rPr lang="id-ID" sz="1200">
                          <a:effectLst/>
                        </a:rPr>
                        <a:t>egah antisipasi tular varian covid</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48171753"/>
                  </a:ext>
                </a:extLst>
              </a:tr>
              <a:tr h="0">
                <a:tc>
                  <a:txBody>
                    <a:bodyPr/>
                    <a:lstStyle/>
                    <a:p>
                      <a:pPr algn="ctr">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US" sz="1200">
                          <a:effectLst/>
                        </a:rPr>
                        <a:t>varian baru omicron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varian baru omicron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3406403"/>
                  </a:ext>
                </a:extLst>
              </a:tr>
              <a:tr h="0">
                <a:tc>
                  <a:txBody>
                    <a:bodyPr/>
                    <a:lstStyle/>
                    <a:p>
                      <a:pPr algn="ctr">
                        <a:lnSpc>
                          <a:spcPct val="150000"/>
                        </a:lnSpc>
                        <a:spcAft>
                          <a:spcPts val="0"/>
                        </a:spcAft>
                      </a:pPr>
                      <a:r>
                        <a:rPr lang="en-US" sz="1200" dirty="0">
                          <a:effectLst/>
                        </a:rPr>
                        <a:t>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a:effectLst/>
                        </a:rPr>
                        <a:t>buset aku batuk udah orang mati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dirty="0">
                          <a:effectLst/>
                        </a:rPr>
                        <a:t>aku batuk udah orang mati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822132"/>
                  </a:ext>
                </a:extLst>
              </a:tr>
            </a:tbl>
          </a:graphicData>
        </a:graphic>
      </p:graphicFrame>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5768340" y="2402878"/>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dirty="0" err="1"/>
              <a:t>Algoritma</a:t>
            </a:r>
            <a:r>
              <a:rPr lang="en-US" dirty="0"/>
              <a:t> yang terdapat pada </a:t>
            </a:r>
            <a:r>
              <a:rPr lang="en-US" i="1" dirty="0"/>
              <a:t>library </a:t>
            </a:r>
            <a:r>
              <a:rPr lang="en-US" dirty="0"/>
              <a:t>Sastrawi adalah </a:t>
            </a:r>
            <a:r>
              <a:rPr lang="en-US" dirty="0" err="1"/>
              <a:t>Nazief-Adriani</a:t>
            </a:r>
            <a:r>
              <a:rPr lang="en-US" dirty="0"/>
              <a:t> yang digunakan untuk </a:t>
            </a:r>
            <a:r>
              <a:rPr lang="en-US" sz="1400" dirty="0"/>
              <a:t>menghapus</a:t>
            </a:r>
            <a:r>
              <a:rPr lang="en-US" dirty="0"/>
              <a:t> berbagai variasi awalan dan akhiran kata</a:t>
            </a:r>
            <a:endParaRPr lang="en-US" sz="800" i="1" dirty="0"/>
          </a:p>
        </p:txBody>
      </p:sp>
    </p:spTree>
    <p:extLst>
      <p:ext uri="{BB962C8B-B14F-4D97-AF65-F5344CB8AC3E}">
        <p14:creationId xmlns:p14="http://schemas.microsoft.com/office/powerpoint/2010/main" val="533304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i="1" dirty="0"/>
              <a:t>Term Document Matrix dan Pembobotan</a:t>
            </a:r>
          </a:p>
          <a:p>
            <a:pPr marL="0" indent="0"/>
            <a:r>
              <a:rPr lang="id-ID" b="1" i="1" dirty="0"/>
              <a:t>TF - IDF</a:t>
            </a:r>
            <a:endParaRPr lang="en-ID" b="1" i="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5170080" y="1666571"/>
            <a:ext cx="298332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Pembobotan TF-IDF baris berupa nomor sampel </a:t>
            </a:r>
            <a:r>
              <a:rPr lang="id-ID" sz="1400" i="1" dirty="0"/>
              <a:t>tweet</a:t>
            </a:r>
            <a:r>
              <a:rPr lang="id-ID" sz="1400" dirty="0"/>
              <a:t> dan kolom berupa seluruh kata penyusun </a:t>
            </a:r>
            <a:r>
              <a:rPr lang="id-ID" sz="1400" i="1" dirty="0"/>
              <a:t>tweet.</a:t>
            </a:r>
            <a:endParaRPr lang="en-US" sz="1400" i="1" dirty="0"/>
          </a:p>
        </p:txBody>
      </p:sp>
      <p:sp>
        <p:nvSpPr>
          <p:cNvPr id="6" name="Google Shape;3176;p34">
            <a:extLst>
              <a:ext uri="{FF2B5EF4-FFF2-40B4-BE49-F238E27FC236}">
                <a16:creationId xmlns:a16="http://schemas.microsoft.com/office/drawing/2014/main" id="{9431ED4F-DACF-4645-A4EE-C4AB08351C62}"/>
              </a:ext>
            </a:extLst>
          </p:cNvPr>
          <p:cNvSpPr txBox="1">
            <a:spLocks/>
          </p:cNvSpPr>
          <p:nvPr/>
        </p:nvSpPr>
        <p:spPr>
          <a:xfrm>
            <a:off x="686448" y="1666571"/>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i="1" dirty="0"/>
              <a:t>Term Document Matrix </a:t>
            </a:r>
            <a:r>
              <a:rPr lang="id-ID" sz="1400" dirty="0"/>
              <a:t>(TDM) terhadap 8114 sampel dokumen pada 15 kata kunci yang dipilih.</a:t>
            </a:r>
            <a:endParaRPr lang="en-US" sz="700" dirty="0"/>
          </a:p>
        </p:txBody>
      </p:sp>
      <p:pic>
        <p:nvPicPr>
          <p:cNvPr id="8" name="Picture 7" descr="A screenshot of a computer&#10;&#10;Description automatically generated">
            <a:extLst>
              <a:ext uri="{FF2B5EF4-FFF2-40B4-BE49-F238E27FC236}">
                <a16:creationId xmlns:a16="http://schemas.microsoft.com/office/drawing/2014/main" id="{6A82E7E7-1998-4675-ADAD-F9148084A170}"/>
              </a:ext>
            </a:extLst>
          </p:cNvPr>
          <p:cNvPicPr/>
          <p:nvPr/>
        </p:nvPicPr>
        <p:blipFill>
          <a:blip r:embed="rId3"/>
          <a:stretch>
            <a:fillRect/>
          </a:stretch>
        </p:blipFill>
        <p:spPr>
          <a:xfrm>
            <a:off x="195453" y="2852149"/>
            <a:ext cx="8753094" cy="1566605"/>
          </a:xfrm>
          <a:prstGeom prst="rect">
            <a:avLst/>
          </a:prstGeom>
        </p:spPr>
      </p:pic>
    </p:spTree>
    <p:extLst>
      <p:ext uri="{BB962C8B-B14F-4D97-AF65-F5344CB8AC3E}">
        <p14:creationId xmlns:p14="http://schemas.microsoft.com/office/powerpoint/2010/main" val="3746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r>
              <a:rPr lang="id-ID" sz="1200" b="1" dirty="0"/>
              <a:t>penentuan </a:t>
            </a:r>
            <a:r>
              <a:rPr lang="id-ID" sz="1200" b="1" i="1" dirty="0"/>
              <a:t>eps</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734235" y="3313366"/>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Hasil metode </a:t>
            </a:r>
            <a:r>
              <a:rPr lang="id-ID" sz="1400" i="1" dirty="0"/>
              <a:t>k-dist</a:t>
            </a:r>
            <a:r>
              <a:rPr lang="id-ID" sz="1400" dirty="0"/>
              <a:t> untuk mencari </a:t>
            </a:r>
            <a:r>
              <a:rPr lang="id-ID" sz="1400" i="1" dirty="0"/>
              <a:t>eps</a:t>
            </a:r>
            <a:r>
              <a:rPr lang="id-ID" sz="1400" dirty="0"/>
              <a:t> terhadap </a:t>
            </a:r>
            <a:r>
              <a:rPr lang="id-ID" sz="1400" i="1" dirty="0"/>
              <a:t>minpts</a:t>
            </a:r>
            <a:r>
              <a:rPr lang="id-ID" sz="1400" dirty="0"/>
              <a:t> = 5. Hasil titik-titik merah menunjukkan nilai 1,25 – 1,35. Dua nilai ini akan dijadikan sebagai nilai </a:t>
            </a:r>
            <a:r>
              <a:rPr lang="id-ID" sz="1400" i="1" dirty="0"/>
              <a:t>eps.</a:t>
            </a:r>
          </a:p>
          <a:p>
            <a:pPr marL="0" indent="0" algn="ctr"/>
            <a:endParaRPr lang="id-ID" sz="1400" i="1" dirty="0"/>
          </a:p>
        </p:txBody>
      </p:sp>
      <p:pic>
        <p:nvPicPr>
          <p:cNvPr id="10" name="Picture 9" descr="A graph with a line and numbers&#10;&#10;Description automatically generated">
            <a:extLst>
              <a:ext uri="{FF2B5EF4-FFF2-40B4-BE49-F238E27FC236}">
                <a16:creationId xmlns:a16="http://schemas.microsoft.com/office/drawing/2014/main" id="{929CE38B-B84C-4C67-BA82-AEBD01230CCB}"/>
              </a:ext>
            </a:extLst>
          </p:cNvPr>
          <p:cNvPicPr/>
          <p:nvPr/>
        </p:nvPicPr>
        <p:blipFill>
          <a:blip r:embed="rId3"/>
          <a:stretch>
            <a:fillRect/>
          </a:stretch>
        </p:blipFill>
        <p:spPr>
          <a:xfrm>
            <a:off x="4297090" y="991225"/>
            <a:ext cx="4549730" cy="3546383"/>
          </a:xfrm>
          <a:prstGeom prst="rect">
            <a:avLst/>
          </a:prstGeom>
        </p:spPr>
      </p:pic>
      <p:sp>
        <p:nvSpPr>
          <p:cNvPr id="11" name="Google Shape;3176;p34">
            <a:extLst>
              <a:ext uri="{FF2B5EF4-FFF2-40B4-BE49-F238E27FC236}">
                <a16:creationId xmlns:a16="http://schemas.microsoft.com/office/drawing/2014/main" id="{74B3FAD3-B7A5-4552-A4EF-E91547C922CB}"/>
              </a:ext>
            </a:extLst>
          </p:cNvPr>
          <p:cNvSpPr txBox="1">
            <a:spLocks/>
          </p:cNvSpPr>
          <p:nvPr/>
        </p:nvSpPr>
        <p:spPr>
          <a:xfrm>
            <a:off x="457200" y="1655098"/>
            <a:ext cx="3387414"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Penentuan </a:t>
            </a:r>
            <a:r>
              <a:rPr lang="id-ID" sz="1400" i="1" dirty="0"/>
              <a:t>eps</a:t>
            </a:r>
            <a:r>
              <a:rPr lang="id-ID" sz="1400" dirty="0"/>
              <a:t> dan </a:t>
            </a:r>
            <a:r>
              <a:rPr lang="id-ID" sz="1400" i="1" dirty="0"/>
              <a:t>minpts </a:t>
            </a:r>
            <a:r>
              <a:rPr lang="id-ID" sz="1400" dirty="0"/>
              <a:t>yang optimal ditentukan dengan grafik </a:t>
            </a:r>
            <a:r>
              <a:rPr lang="id-ID" sz="1400" i="1" dirty="0"/>
              <a:t>k-dist, </a:t>
            </a:r>
            <a:r>
              <a:rPr lang="id-ID" sz="1400" dirty="0"/>
              <a:t>dengan melihat pergeseran nilai </a:t>
            </a:r>
            <a:r>
              <a:rPr lang="id-ID" sz="1400" i="1" dirty="0"/>
              <a:t>eps</a:t>
            </a:r>
            <a:r>
              <a:rPr lang="id-ID" sz="1400" dirty="0"/>
              <a:t> dari nilai </a:t>
            </a:r>
            <a:r>
              <a:rPr lang="id-ID" sz="1400" i="1" dirty="0"/>
              <a:t>k </a:t>
            </a:r>
            <a:r>
              <a:rPr lang="id-ID" sz="1400" dirty="0"/>
              <a:t>yang bervariasi. Titik dimana akan terjadi perubahan tajam pada </a:t>
            </a:r>
            <a:r>
              <a:rPr lang="id-ID" sz="1400" i="1" dirty="0"/>
              <a:t>k-dist</a:t>
            </a:r>
            <a:r>
              <a:rPr lang="id-ID" sz="1400" dirty="0"/>
              <a:t> digunakan sebagai </a:t>
            </a:r>
            <a:r>
              <a:rPr lang="id-ID" sz="1400" i="1" dirty="0"/>
              <a:t>eps</a:t>
            </a:r>
            <a:r>
              <a:rPr lang="id-ID" sz="1400" dirty="0"/>
              <a:t> dan nilai k sebagai </a:t>
            </a:r>
            <a:r>
              <a:rPr lang="id-ID" sz="1400" i="1" dirty="0"/>
              <a:t>minpts.</a:t>
            </a:r>
            <a:endParaRPr lang="en-ID" sz="1400" dirty="0"/>
          </a:p>
        </p:txBody>
      </p:sp>
    </p:spTree>
    <p:extLst>
      <p:ext uri="{BB962C8B-B14F-4D97-AF65-F5344CB8AC3E}">
        <p14:creationId xmlns:p14="http://schemas.microsoft.com/office/powerpoint/2010/main" val="4191905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r>
              <a:rPr lang="id-ID" sz="1200" b="1" dirty="0"/>
              <a:t>penentuan </a:t>
            </a:r>
            <a:r>
              <a:rPr lang="id-ID" sz="1200" b="1" i="1" dirty="0"/>
              <a:t>eps</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842334" y="2013948"/>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Hasil metode </a:t>
            </a:r>
            <a:r>
              <a:rPr lang="id-ID" sz="1400" i="1" dirty="0"/>
              <a:t>k-dist</a:t>
            </a:r>
            <a:r>
              <a:rPr lang="id-ID" sz="1400" dirty="0"/>
              <a:t> untuk mencari </a:t>
            </a:r>
            <a:r>
              <a:rPr lang="id-ID" sz="1400" i="1" dirty="0"/>
              <a:t>eps</a:t>
            </a:r>
            <a:r>
              <a:rPr lang="id-ID" sz="1400" dirty="0"/>
              <a:t> terhadap </a:t>
            </a:r>
            <a:r>
              <a:rPr lang="id-ID" sz="1400" i="1" dirty="0"/>
              <a:t>minpts</a:t>
            </a:r>
            <a:r>
              <a:rPr lang="id-ID" sz="1400" dirty="0"/>
              <a:t> = 10. Hasil titik-titik merah menunjukkan nilai 1,25 – 1,35. Dua nilai ini akan dijadikan sebagai nilai </a:t>
            </a:r>
            <a:r>
              <a:rPr lang="id-ID" sz="1400" i="1" dirty="0"/>
              <a:t>eps.</a:t>
            </a:r>
          </a:p>
        </p:txBody>
      </p:sp>
      <p:pic>
        <p:nvPicPr>
          <p:cNvPr id="8" name="Picture 7" descr="A graph with a line and numbers&#10;&#10;Description automatically generated">
            <a:extLst>
              <a:ext uri="{FF2B5EF4-FFF2-40B4-BE49-F238E27FC236}">
                <a16:creationId xmlns:a16="http://schemas.microsoft.com/office/drawing/2014/main" id="{67C0151A-6E8F-4D0F-8120-55B24F82189B}"/>
              </a:ext>
            </a:extLst>
          </p:cNvPr>
          <p:cNvPicPr/>
          <p:nvPr/>
        </p:nvPicPr>
        <p:blipFill>
          <a:blip r:embed="rId3"/>
          <a:stretch>
            <a:fillRect/>
          </a:stretch>
        </p:blipFill>
        <p:spPr>
          <a:xfrm>
            <a:off x="4182790" y="991225"/>
            <a:ext cx="4549730" cy="3546383"/>
          </a:xfrm>
          <a:prstGeom prst="rect">
            <a:avLst/>
          </a:prstGeom>
        </p:spPr>
      </p:pic>
    </p:spTree>
    <p:extLst>
      <p:ext uri="{BB962C8B-B14F-4D97-AF65-F5344CB8AC3E}">
        <p14:creationId xmlns:p14="http://schemas.microsoft.com/office/powerpoint/2010/main" val="3620107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286074" y="2382694"/>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Parameter yang digunakan</a:t>
            </a:r>
            <a:endParaRPr lang="id-ID" sz="1400" i="1" dirty="0"/>
          </a:p>
        </p:txBody>
      </p:sp>
      <p:graphicFrame>
        <p:nvGraphicFramePr>
          <p:cNvPr id="2" name="Table 1">
            <a:extLst>
              <a:ext uri="{FF2B5EF4-FFF2-40B4-BE49-F238E27FC236}">
                <a16:creationId xmlns:a16="http://schemas.microsoft.com/office/drawing/2014/main" id="{1E196435-5E2E-454F-B29D-106C8C306F91}"/>
              </a:ext>
            </a:extLst>
          </p:cNvPr>
          <p:cNvGraphicFramePr>
            <a:graphicFrameLocks noGrp="1"/>
          </p:cNvGraphicFramePr>
          <p:nvPr>
            <p:extLst>
              <p:ext uri="{D42A27DB-BD31-4B8C-83A1-F6EECF244321}">
                <p14:modId xmlns:p14="http://schemas.microsoft.com/office/powerpoint/2010/main" val="2329694146"/>
              </p:ext>
            </p:extLst>
          </p:nvPr>
        </p:nvGraphicFramePr>
        <p:xfrm>
          <a:off x="3281997" y="1368394"/>
          <a:ext cx="5502275" cy="3144205"/>
        </p:xfrm>
        <a:graphic>
          <a:graphicData uri="http://schemas.openxmlformats.org/drawingml/2006/table">
            <a:tbl>
              <a:tblPr firstRow="1" firstCol="1" bandRow="1">
                <a:tableStyleId>{1176BA0C-36CF-444F-8144-008A9575A7CD}</a:tableStyleId>
              </a:tblPr>
              <a:tblGrid>
                <a:gridCol w="1254760">
                  <a:extLst>
                    <a:ext uri="{9D8B030D-6E8A-4147-A177-3AD203B41FA5}">
                      <a16:colId xmlns:a16="http://schemas.microsoft.com/office/drawing/2014/main" val="22655572"/>
                    </a:ext>
                  </a:extLst>
                </a:gridCol>
                <a:gridCol w="988060">
                  <a:extLst>
                    <a:ext uri="{9D8B030D-6E8A-4147-A177-3AD203B41FA5}">
                      <a16:colId xmlns:a16="http://schemas.microsoft.com/office/drawing/2014/main" val="3783992457"/>
                    </a:ext>
                  </a:extLst>
                </a:gridCol>
                <a:gridCol w="3259455">
                  <a:extLst>
                    <a:ext uri="{9D8B030D-6E8A-4147-A177-3AD203B41FA5}">
                      <a16:colId xmlns:a16="http://schemas.microsoft.com/office/drawing/2014/main" val="3465519757"/>
                    </a:ext>
                  </a:extLst>
                </a:gridCol>
              </a:tblGrid>
              <a:tr h="229235">
                <a:tc>
                  <a:txBody>
                    <a:bodyPr/>
                    <a:lstStyle/>
                    <a:p>
                      <a:pPr algn="ctr">
                        <a:lnSpc>
                          <a:spcPct val="150000"/>
                        </a:lnSpc>
                        <a:spcAft>
                          <a:spcPts val="0"/>
                        </a:spcAft>
                      </a:pPr>
                      <a:r>
                        <a:rPr lang="en-US" sz="1200" dirty="0">
                          <a:effectLst/>
                        </a:rPr>
                        <a:t>Parameter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Nilai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Deskripsi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6542586"/>
                  </a:ext>
                </a:extLst>
              </a:tr>
              <a:tr h="229235">
                <a:tc>
                  <a:txBody>
                    <a:bodyPr/>
                    <a:lstStyle/>
                    <a:p>
                      <a:pPr algn="just">
                        <a:lnSpc>
                          <a:spcPct val="150000"/>
                        </a:lnSpc>
                        <a:spcAft>
                          <a:spcPts val="0"/>
                        </a:spcAft>
                      </a:pPr>
                      <a:r>
                        <a:rPr lang="en-US" sz="1200" dirty="0" err="1">
                          <a:effectLst/>
                        </a:rPr>
                        <a:t>min_samples</a:t>
                      </a:r>
                      <a:r>
                        <a:rPr lang="en-US" sz="1200" dirty="0">
                          <a:effectLst/>
                        </a:rPr>
                        <a:t> </a:t>
                      </a:r>
                      <a:endParaRPr lang="en-ID" sz="1100" dirty="0">
                        <a:effectLst/>
                      </a:endParaRPr>
                    </a:p>
                    <a:p>
                      <a:pPr algn="just">
                        <a:lnSpc>
                          <a:spcPct val="150000"/>
                        </a:lnSpc>
                        <a:spcAft>
                          <a:spcPts val="0"/>
                        </a:spcAft>
                      </a:pPr>
                      <a:r>
                        <a:rPr lang="en-US" sz="1200" dirty="0">
                          <a:effectLst/>
                        </a:rPr>
                        <a:t>/ </a:t>
                      </a: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int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Jumlah sampel (atau bobot total) di suatu lingkungan untuk suatu titik yang dianggap sebagai titik inti. Ini termasuk poin itu sendiri.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5557262"/>
                  </a:ext>
                </a:extLst>
              </a:tr>
              <a:tr h="236220">
                <a:tc>
                  <a:txBody>
                    <a:bodyPr/>
                    <a:lstStyle/>
                    <a:p>
                      <a:pPr algn="just">
                        <a:lnSpc>
                          <a:spcPct val="150000"/>
                        </a:lnSpc>
                        <a:spcAft>
                          <a:spcPts val="0"/>
                        </a:spcAft>
                      </a:pPr>
                      <a:r>
                        <a:rPr lang="en-US" sz="1200">
                          <a:effectLst/>
                        </a:rPr>
                        <a:t>epsilon (ε / Eps)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float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Jarak maksimum antara dua sampel untuk satu dianggap sebagai di lingkungan yang lain. Ini bukan batas maksimum pada jarak titik dalam sebuah cluster.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7030894"/>
                  </a:ext>
                </a:extLst>
              </a:tr>
              <a:tr h="229235">
                <a:tc>
                  <a:txBody>
                    <a:bodyPr/>
                    <a:lstStyle/>
                    <a:p>
                      <a:pPr algn="just">
                        <a:lnSpc>
                          <a:spcPct val="150000"/>
                        </a:lnSpc>
                        <a:spcAft>
                          <a:spcPts val="0"/>
                        </a:spcAft>
                      </a:pPr>
                      <a:r>
                        <a:rPr lang="en-US" sz="1200">
                          <a:effectLst/>
                        </a:rPr>
                        <a:t>fit_predict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a:effectLst/>
                        </a:rPr>
                        <a:t>X / cluster sample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rPr>
                        <a:t>Metode hitung cluster dari data atau matriks jarak dan prediksi label.</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0070216"/>
                  </a:ext>
                </a:extLst>
              </a:tr>
              <a:tr h="229235">
                <a:tc>
                  <a:txBody>
                    <a:bodyPr/>
                    <a:lstStyle/>
                    <a:p>
                      <a:pPr algn="just">
                        <a:lnSpc>
                          <a:spcPct val="150000"/>
                        </a:lnSpc>
                        <a:spcAft>
                          <a:spcPts val="0"/>
                        </a:spcAft>
                      </a:pPr>
                      <a:r>
                        <a:rPr lang="en-US" sz="1200" dirty="0">
                          <a:effectLst/>
                        </a:rPr>
                        <a:t>metric</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rPr>
                        <a:t>Euclidean (default)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dirty="0">
                          <a:effectLst/>
                        </a:rPr>
                        <a:t>Metrik yang akan digunakan saat menghitung jarak antar instance dalam larik fitur.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6853641"/>
                  </a:ext>
                </a:extLst>
              </a:tr>
            </a:tbl>
          </a:graphicData>
        </a:graphic>
      </p:graphicFrame>
    </p:spTree>
    <p:extLst>
      <p:ext uri="{BB962C8B-B14F-4D97-AF65-F5344CB8AC3E}">
        <p14:creationId xmlns:p14="http://schemas.microsoft.com/office/powerpoint/2010/main" val="2644706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686448" y="1213277"/>
            <a:ext cx="1847526"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ε = 1,25 dan </a:t>
            </a:r>
            <a:r>
              <a:rPr lang="en-US" sz="1400" dirty="0" err="1"/>
              <a:t>minpts</a:t>
            </a:r>
            <a:r>
              <a:rPr lang="en-US" sz="1400" dirty="0"/>
              <a:t> = 5 </a:t>
            </a:r>
            <a:endParaRPr lang="id-ID" sz="1200" i="1" dirty="0"/>
          </a:p>
        </p:txBody>
      </p:sp>
      <p:pic>
        <p:nvPicPr>
          <p:cNvPr id="6" name="Picture 5" descr="A screen shot of a computer code&#10;&#10;Description automatically generated">
            <a:extLst>
              <a:ext uri="{FF2B5EF4-FFF2-40B4-BE49-F238E27FC236}">
                <a16:creationId xmlns:a16="http://schemas.microsoft.com/office/drawing/2014/main" id="{D1D39D90-8CE4-4156-B2F5-32DB24F02D5F}"/>
              </a:ext>
            </a:extLst>
          </p:cNvPr>
          <p:cNvPicPr/>
          <p:nvPr/>
        </p:nvPicPr>
        <p:blipFill>
          <a:blip r:embed="rId3"/>
          <a:stretch>
            <a:fillRect/>
          </a:stretch>
        </p:blipFill>
        <p:spPr>
          <a:xfrm>
            <a:off x="686448" y="1704595"/>
            <a:ext cx="3761277" cy="1404365"/>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93C8E01B-B0AF-464E-81B0-C074E8611DE9}"/>
              </a:ext>
            </a:extLst>
          </p:cNvPr>
          <p:cNvPicPr/>
          <p:nvPr/>
        </p:nvPicPr>
        <p:blipFill>
          <a:blip r:embed="rId4"/>
          <a:stretch>
            <a:fillRect/>
          </a:stretch>
        </p:blipFill>
        <p:spPr>
          <a:xfrm>
            <a:off x="4853226" y="1704595"/>
            <a:ext cx="3761277" cy="1407583"/>
          </a:xfrm>
          <a:prstGeom prst="rect">
            <a:avLst/>
          </a:prstGeom>
        </p:spPr>
      </p:pic>
      <p:sp>
        <p:nvSpPr>
          <p:cNvPr id="9" name="Google Shape;3176;p34">
            <a:extLst>
              <a:ext uri="{FF2B5EF4-FFF2-40B4-BE49-F238E27FC236}">
                <a16:creationId xmlns:a16="http://schemas.microsoft.com/office/drawing/2014/main" id="{2F6582E7-4A70-4841-A316-0D2B72A3AB61}"/>
              </a:ext>
            </a:extLst>
          </p:cNvPr>
          <p:cNvSpPr txBox="1">
            <a:spLocks/>
          </p:cNvSpPr>
          <p:nvPr/>
        </p:nvSpPr>
        <p:spPr>
          <a:xfrm>
            <a:off x="4853226" y="1213277"/>
            <a:ext cx="1847526"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ε = 1,</a:t>
            </a:r>
            <a:r>
              <a:rPr lang="id-ID" sz="1400" dirty="0"/>
              <a:t>3</a:t>
            </a:r>
            <a:r>
              <a:rPr lang="en-US" sz="1400" dirty="0"/>
              <a:t>5 dan </a:t>
            </a:r>
            <a:r>
              <a:rPr lang="en-US" sz="1400" dirty="0" err="1"/>
              <a:t>minpts</a:t>
            </a:r>
            <a:r>
              <a:rPr lang="en-US" sz="1400" dirty="0"/>
              <a:t> = 5 </a:t>
            </a:r>
            <a:endParaRPr lang="id-ID" sz="1200" i="1" dirty="0"/>
          </a:p>
        </p:txBody>
      </p:sp>
      <p:pic>
        <p:nvPicPr>
          <p:cNvPr id="10" name="Picture 9" descr="A screen shot of a computer code&#10;&#10;Description automatically generated">
            <a:extLst>
              <a:ext uri="{FF2B5EF4-FFF2-40B4-BE49-F238E27FC236}">
                <a16:creationId xmlns:a16="http://schemas.microsoft.com/office/drawing/2014/main" id="{E51244E7-92DE-4CE7-9E17-A70631C7ED10}"/>
              </a:ext>
            </a:extLst>
          </p:cNvPr>
          <p:cNvPicPr/>
          <p:nvPr/>
        </p:nvPicPr>
        <p:blipFill>
          <a:blip r:embed="rId5"/>
          <a:stretch>
            <a:fillRect/>
          </a:stretch>
        </p:blipFill>
        <p:spPr>
          <a:xfrm>
            <a:off x="686448" y="3490196"/>
            <a:ext cx="3710940" cy="1362710"/>
          </a:xfrm>
          <a:prstGeom prst="rect">
            <a:avLst/>
          </a:prstGeom>
        </p:spPr>
      </p:pic>
      <p:pic>
        <p:nvPicPr>
          <p:cNvPr id="11" name="Picture 10" descr="A screen shot of a computer code&#10;&#10;Description automatically generated">
            <a:extLst>
              <a:ext uri="{FF2B5EF4-FFF2-40B4-BE49-F238E27FC236}">
                <a16:creationId xmlns:a16="http://schemas.microsoft.com/office/drawing/2014/main" id="{FD9B9814-DF07-4A2E-B59A-8A7155FBB0AE}"/>
              </a:ext>
            </a:extLst>
          </p:cNvPr>
          <p:cNvPicPr/>
          <p:nvPr/>
        </p:nvPicPr>
        <p:blipFill>
          <a:blip r:embed="rId6"/>
          <a:stretch>
            <a:fillRect/>
          </a:stretch>
        </p:blipFill>
        <p:spPr>
          <a:xfrm>
            <a:off x="4853226" y="3506071"/>
            <a:ext cx="3810000" cy="1346835"/>
          </a:xfrm>
          <a:prstGeom prst="rect">
            <a:avLst/>
          </a:prstGeom>
        </p:spPr>
      </p:pic>
      <p:sp>
        <p:nvSpPr>
          <p:cNvPr id="12" name="Google Shape;3176;p34">
            <a:extLst>
              <a:ext uri="{FF2B5EF4-FFF2-40B4-BE49-F238E27FC236}">
                <a16:creationId xmlns:a16="http://schemas.microsoft.com/office/drawing/2014/main" id="{C9E83A49-27D0-436C-B590-88B0B3C747A7}"/>
              </a:ext>
            </a:extLst>
          </p:cNvPr>
          <p:cNvSpPr txBox="1">
            <a:spLocks/>
          </p:cNvSpPr>
          <p:nvPr/>
        </p:nvSpPr>
        <p:spPr>
          <a:xfrm>
            <a:off x="686448" y="2998878"/>
            <a:ext cx="1942452"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ε = 1,</a:t>
            </a:r>
            <a:r>
              <a:rPr lang="id-ID" sz="1400" dirty="0"/>
              <a:t>2</a:t>
            </a:r>
            <a:r>
              <a:rPr lang="en-US" sz="1400" dirty="0"/>
              <a:t>5 dan </a:t>
            </a:r>
            <a:r>
              <a:rPr lang="en-US" sz="1400" dirty="0" err="1"/>
              <a:t>minpts</a:t>
            </a:r>
            <a:r>
              <a:rPr lang="en-US" sz="1400" dirty="0"/>
              <a:t> = </a:t>
            </a:r>
            <a:r>
              <a:rPr lang="id-ID" sz="1400" dirty="0"/>
              <a:t>10</a:t>
            </a:r>
            <a:r>
              <a:rPr lang="en-US" sz="1400" dirty="0"/>
              <a:t> </a:t>
            </a:r>
            <a:endParaRPr lang="id-ID" sz="1200" i="1" dirty="0"/>
          </a:p>
        </p:txBody>
      </p:sp>
      <p:sp>
        <p:nvSpPr>
          <p:cNvPr id="13" name="Google Shape;3176;p34">
            <a:extLst>
              <a:ext uri="{FF2B5EF4-FFF2-40B4-BE49-F238E27FC236}">
                <a16:creationId xmlns:a16="http://schemas.microsoft.com/office/drawing/2014/main" id="{A92CF011-395F-4D86-A2E0-8F68AE3553B1}"/>
              </a:ext>
            </a:extLst>
          </p:cNvPr>
          <p:cNvSpPr txBox="1">
            <a:spLocks/>
          </p:cNvSpPr>
          <p:nvPr/>
        </p:nvSpPr>
        <p:spPr>
          <a:xfrm>
            <a:off x="4853226" y="2998878"/>
            <a:ext cx="1942452"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ε = 1,</a:t>
            </a:r>
            <a:r>
              <a:rPr lang="id-ID" sz="1400" dirty="0"/>
              <a:t>3</a:t>
            </a:r>
            <a:r>
              <a:rPr lang="en-US" sz="1400" dirty="0"/>
              <a:t>5 dan </a:t>
            </a:r>
            <a:r>
              <a:rPr lang="en-US" sz="1400" dirty="0" err="1"/>
              <a:t>minpts</a:t>
            </a:r>
            <a:r>
              <a:rPr lang="en-US" sz="1400" dirty="0"/>
              <a:t> = </a:t>
            </a:r>
            <a:r>
              <a:rPr lang="id-ID" sz="1400" dirty="0"/>
              <a:t>10</a:t>
            </a:r>
            <a:r>
              <a:rPr lang="en-US" sz="1400" dirty="0"/>
              <a:t> </a:t>
            </a:r>
            <a:endParaRPr lang="id-ID" sz="1200" i="1" dirty="0"/>
          </a:p>
        </p:txBody>
      </p:sp>
    </p:spTree>
    <p:extLst>
      <p:ext uri="{BB962C8B-B14F-4D97-AF65-F5344CB8AC3E}">
        <p14:creationId xmlns:p14="http://schemas.microsoft.com/office/powerpoint/2010/main" val="4044005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DBSCAN  </a:t>
            </a:r>
            <a:endParaRPr lang="en-ID" b="1" dirty="0"/>
          </a:p>
        </p:txBody>
      </p:sp>
      <p:graphicFrame>
        <p:nvGraphicFramePr>
          <p:cNvPr id="2" name="Table 1">
            <a:extLst>
              <a:ext uri="{FF2B5EF4-FFF2-40B4-BE49-F238E27FC236}">
                <a16:creationId xmlns:a16="http://schemas.microsoft.com/office/drawing/2014/main" id="{DA583D14-C8FB-4F42-ADD0-26827F89BDBC}"/>
              </a:ext>
            </a:extLst>
          </p:cNvPr>
          <p:cNvGraphicFramePr>
            <a:graphicFrameLocks noGrp="1"/>
          </p:cNvGraphicFramePr>
          <p:nvPr>
            <p:extLst>
              <p:ext uri="{D42A27DB-BD31-4B8C-83A1-F6EECF244321}">
                <p14:modId xmlns:p14="http://schemas.microsoft.com/office/powerpoint/2010/main" val="1564433819"/>
              </p:ext>
            </p:extLst>
          </p:nvPr>
        </p:nvGraphicFramePr>
        <p:xfrm>
          <a:off x="3898265" y="2082213"/>
          <a:ext cx="4022090" cy="1367157"/>
        </p:xfrm>
        <a:graphic>
          <a:graphicData uri="http://schemas.openxmlformats.org/drawingml/2006/table">
            <a:tbl>
              <a:tblPr firstRow="1" firstCol="1" bandRow="1">
                <a:tableStyleId>{1176BA0C-36CF-444F-8144-008A9575A7CD}</a:tableStyleId>
              </a:tblPr>
              <a:tblGrid>
                <a:gridCol w="1019810">
                  <a:extLst>
                    <a:ext uri="{9D8B030D-6E8A-4147-A177-3AD203B41FA5}">
                      <a16:colId xmlns:a16="http://schemas.microsoft.com/office/drawing/2014/main" val="1114606881"/>
                    </a:ext>
                  </a:extLst>
                </a:gridCol>
                <a:gridCol w="969645">
                  <a:extLst>
                    <a:ext uri="{9D8B030D-6E8A-4147-A177-3AD203B41FA5}">
                      <a16:colId xmlns:a16="http://schemas.microsoft.com/office/drawing/2014/main" val="3904780150"/>
                    </a:ext>
                  </a:extLst>
                </a:gridCol>
                <a:gridCol w="1031875">
                  <a:extLst>
                    <a:ext uri="{9D8B030D-6E8A-4147-A177-3AD203B41FA5}">
                      <a16:colId xmlns:a16="http://schemas.microsoft.com/office/drawing/2014/main" val="2300865529"/>
                    </a:ext>
                  </a:extLst>
                </a:gridCol>
                <a:gridCol w="1000760">
                  <a:extLst>
                    <a:ext uri="{9D8B030D-6E8A-4147-A177-3AD203B41FA5}">
                      <a16:colId xmlns:a16="http://schemas.microsoft.com/office/drawing/2014/main" val="311118392"/>
                    </a:ext>
                  </a:extLst>
                </a:gridCol>
              </a:tblGrid>
              <a:tr h="387985">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eps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a:effectLst/>
                        </a:rPr>
                        <a:t>Jumlah Klaster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Noise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96517248"/>
                  </a:ext>
                </a:extLst>
              </a:tr>
              <a:tr h="0">
                <a:tc>
                  <a:txBody>
                    <a:bodyPr/>
                    <a:lstStyle/>
                    <a:p>
                      <a:pPr algn="ctr">
                        <a:lnSpc>
                          <a:spcPct val="150000"/>
                        </a:lnSpc>
                        <a:spcAft>
                          <a:spcPts val="0"/>
                        </a:spcAft>
                      </a:pPr>
                      <a:r>
                        <a:rPr lang="en-US" sz="1200" dirty="0">
                          <a:effectLst/>
                        </a:rPr>
                        <a:t>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1,25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826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4610435"/>
                  </a:ext>
                </a:extLst>
              </a:tr>
              <a:tr h="0">
                <a:tc>
                  <a:txBody>
                    <a:bodyPr/>
                    <a:lstStyle/>
                    <a:p>
                      <a:pPr algn="ctr">
                        <a:lnSpc>
                          <a:spcPct val="150000"/>
                        </a:lnSpc>
                        <a:spcAft>
                          <a:spcPts val="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1,35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18</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2412638"/>
                  </a:ext>
                </a:extLst>
              </a:tr>
              <a:tr h="0">
                <a:tc>
                  <a:txBody>
                    <a:bodyPr/>
                    <a:lstStyle/>
                    <a:p>
                      <a:pPr algn="ctr">
                        <a:lnSpc>
                          <a:spcPct val="150000"/>
                        </a:lnSpc>
                        <a:spcAft>
                          <a:spcPts val="0"/>
                        </a:spcAft>
                      </a:pPr>
                      <a:r>
                        <a:rPr lang="en-US" sz="1200">
                          <a:effectLst/>
                        </a:rPr>
                        <a:t>10</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1,25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2</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1056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05973189"/>
                  </a:ext>
                </a:extLst>
              </a:tr>
              <a:tr h="0">
                <a:tc>
                  <a:txBody>
                    <a:bodyPr/>
                    <a:lstStyle/>
                    <a:p>
                      <a:pPr algn="ctr">
                        <a:lnSpc>
                          <a:spcPct val="150000"/>
                        </a:lnSpc>
                        <a:spcAft>
                          <a:spcPts val="0"/>
                        </a:spcAft>
                      </a:pPr>
                      <a:r>
                        <a:rPr lang="en-US" sz="1200" dirty="0">
                          <a:effectLst/>
                        </a:rPr>
                        <a:t>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1,35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19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7810119"/>
                  </a:ext>
                </a:extLst>
              </a:tr>
            </a:tbl>
          </a:graphicData>
        </a:graphic>
      </p:graphicFrame>
      <p:sp>
        <p:nvSpPr>
          <p:cNvPr id="14" name="Google Shape;3176;p34">
            <a:extLst>
              <a:ext uri="{FF2B5EF4-FFF2-40B4-BE49-F238E27FC236}">
                <a16:creationId xmlns:a16="http://schemas.microsoft.com/office/drawing/2014/main" id="{B8638568-D72A-467F-B064-42CDDC333C8A}"/>
              </a:ext>
            </a:extLst>
          </p:cNvPr>
          <p:cNvSpPr txBox="1">
            <a:spLocks/>
          </p:cNvSpPr>
          <p:nvPr/>
        </p:nvSpPr>
        <p:spPr>
          <a:xfrm>
            <a:off x="854088" y="2465650"/>
            <a:ext cx="1847526" cy="7080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Hasil klasterisasi DBSCAN dengan 2 parameter berbeda antara </a:t>
            </a:r>
            <a:r>
              <a:rPr lang="id-ID" sz="1400" i="1" dirty="0"/>
              <a:t>epsilon </a:t>
            </a:r>
            <a:r>
              <a:rPr lang="id-ID" sz="1400" dirty="0"/>
              <a:t>dan </a:t>
            </a:r>
            <a:r>
              <a:rPr lang="id-ID" sz="1400" i="1" dirty="0"/>
              <a:t>minpts</a:t>
            </a:r>
            <a:endParaRPr lang="id-ID" sz="1200" i="1" dirty="0"/>
          </a:p>
        </p:txBody>
      </p:sp>
    </p:spTree>
    <p:extLst>
      <p:ext uri="{BB962C8B-B14F-4D97-AF65-F5344CB8AC3E}">
        <p14:creationId xmlns:p14="http://schemas.microsoft.com/office/powerpoint/2010/main" val="2910060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OPTICS  </a:t>
            </a:r>
            <a:endParaRPr lang="en-ID" b="1" dirty="0"/>
          </a:p>
        </p:txBody>
      </p:sp>
      <p:sp>
        <p:nvSpPr>
          <p:cNvPr id="7" name="Google Shape;3176;p34">
            <a:extLst>
              <a:ext uri="{FF2B5EF4-FFF2-40B4-BE49-F238E27FC236}">
                <a16:creationId xmlns:a16="http://schemas.microsoft.com/office/drawing/2014/main" id="{F66A35E0-6966-424A-83D1-95AC8495D587}"/>
              </a:ext>
            </a:extLst>
          </p:cNvPr>
          <p:cNvSpPr txBox="1">
            <a:spLocks/>
          </p:cNvSpPr>
          <p:nvPr/>
        </p:nvSpPr>
        <p:spPr>
          <a:xfrm>
            <a:off x="0" y="2215054"/>
            <a:ext cx="291084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Parameter yang digunakan</a:t>
            </a:r>
            <a:endParaRPr lang="id-ID" sz="1400" i="1" dirty="0"/>
          </a:p>
        </p:txBody>
      </p:sp>
      <p:graphicFrame>
        <p:nvGraphicFramePr>
          <p:cNvPr id="3" name="Table 2">
            <a:extLst>
              <a:ext uri="{FF2B5EF4-FFF2-40B4-BE49-F238E27FC236}">
                <a16:creationId xmlns:a16="http://schemas.microsoft.com/office/drawing/2014/main" id="{55D15EB2-1DC7-4C88-9ED6-107F025C28FB}"/>
              </a:ext>
            </a:extLst>
          </p:cNvPr>
          <p:cNvGraphicFramePr>
            <a:graphicFrameLocks noGrp="1"/>
          </p:cNvGraphicFramePr>
          <p:nvPr>
            <p:extLst>
              <p:ext uri="{D42A27DB-BD31-4B8C-83A1-F6EECF244321}">
                <p14:modId xmlns:p14="http://schemas.microsoft.com/office/powerpoint/2010/main" val="977984018"/>
              </p:ext>
            </p:extLst>
          </p:nvPr>
        </p:nvGraphicFramePr>
        <p:xfrm>
          <a:off x="2834964" y="1198968"/>
          <a:ext cx="6118600" cy="3483055"/>
        </p:xfrm>
        <a:graphic>
          <a:graphicData uri="http://schemas.openxmlformats.org/drawingml/2006/table">
            <a:tbl>
              <a:tblPr firstRow="1" firstCol="1" bandRow="1">
                <a:tableStyleId>{1176BA0C-36CF-444F-8144-008A9575A7CD}</a:tableStyleId>
              </a:tblPr>
              <a:tblGrid>
                <a:gridCol w="1194124">
                  <a:extLst>
                    <a:ext uri="{9D8B030D-6E8A-4147-A177-3AD203B41FA5}">
                      <a16:colId xmlns:a16="http://schemas.microsoft.com/office/drawing/2014/main" val="610445213"/>
                    </a:ext>
                  </a:extLst>
                </a:gridCol>
                <a:gridCol w="1145535">
                  <a:extLst>
                    <a:ext uri="{9D8B030D-6E8A-4147-A177-3AD203B41FA5}">
                      <a16:colId xmlns:a16="http://schemas.microsoft.com/office/drawing/2014/main" val="1031198408"/>
                    </a:ext>
                  </a:extLst>
                </a:gridCol>
                <a:gridCol w="3778941">
                  <a:extLst>
                    <a:ext uri="{9D8B030D-6E8A-4147-A177-3AD203B41FA5}">
                      <a16:colId xmlns:a16="http://schemas.microsoft.com/office/drawing/2014/main" val="126581280"/>
                    </a:ext>
                  </a:extLst>
                </a:gridCol>
              </a:tblGrid>
              <a:tr h="177591">
                <a:tc>
                  <a:txBody>
                    <a:bodyPr/>
                    <a:lstStyle/>
                    <a:p>
                      <a:pPr algn="ctr">
                        <a:lnSpc>
                          <a:spcPct val="150000"/>
                        </a:lnSpc>
                        <a:spcAft>
                          <a:spcPts val="0"/>
                        </a:spcAft>
                      </a:pPr>
                      <a:r>
                        <a:rPr lang="en-US" sz="900" dirty="0">
                          <a:effectLst/>
                        </a:rPr>
                        <a:t>Parameter</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nchor="ctr"/>
                </a:tc>
                <a:tc>
                  <a:txBody>
                    <a:bodyPr/>
                    <a:lstStyle/>
                    <a:p>
                      <a:pPr algn="ctr">
                        <a:lnSpc>
                          <a:spcPct val="150000"/>
                        </a:lnSpc>
                        <a:spcAft>
                          <a:spcPts val="0"/>
                        </a:spcAft>
                      </a:pPr>
                      <a:r>
                        <a:rPr lang="en-US" sz="900">
                          <a:effectLst/>
                        </a:rPr>
                        <a:t>Nilai</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nchor="ctr"/>
                </a:tc>
                <a:tc>
                  <a:txBody>
                    <a:bodyPr/>
                    <a:lstStyle/>
                    <a:p>
                      <a:pPr algn="ctr">
                        <a:lnSpc>
                          <a:spcPct val="150000"/>
                        </a:lnSpc>
                        <a:spcAft>
                          <a:spcPts val="0"/>
                        </a:spcAft>
                      </a:pPr>
                      <a:r>
                        <a:rPr lang="en-US" sz="900">
                          <a:effectLst/>
                        </a:rPr>
                        <a:t>Deskripsi</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nchor="ctr"/>
                </a:tc>
                <a:extLst>
                  <a:ext uri="{0D108BD9-81ED-4DB2-BD59-A6C34878D82A}">
                    <a16:rowId xmlns:a16="http://schemas.microsoft.com/office/drawing/2014/main" val="25861194"/>
                  </a:ext>
                </a:extLst>
              </a:tr>
              <a:tr h="575204">
                <a:tc>
                  <a:txBody>
                    <a:bodyPr/>
                    <a:lstStyle/>
                    <a:p>
                      <a:pPr algn="just">
                        <a:lnSpc>
                          <a:spcPct val="150000"/>
                        </a:lnSpc>
                        <a:spcAft>
                          <a:spcPts val="0"/>
                        </a:spcAft>
                      </a:pPr>
                      <a:r>
                        <a:rPr lang="id-ID" sz="900" dirty="0">
                          <a:effectLst/>
                        </a:rPr>
                        <a:t>minpts</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id-ID" sz="900" dirty="0">
                          <a:effectLst/>
                        </a:rPr>
                        <a:t>int</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Jumlah sampel (atau bobot total) di suatu lingkungan untuk suatu titik yang dianggap sebagai titik inti. Ini termasuk poin itu sendiri.</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3094048591"/>
                  </a:ext>
                </a:extLst>
              </a:tr>
              <a:tr h="376398">
                <a:tc>
                  <a:txBody>
                    <a:bodyPr/>
                    <a:lstStyle/>
                    <a:p>
                      <a:pPr algn="just">
                        <a:lnSpc>
                          <a:spcPct val="150000"/>
                        </a:lnSpc>
                        <a:spcAft>
                          <a:spcPts val="0"/>
                        </a:spcAft>
                      </a:pPr>
                      <a:r>
                        <a:rPr lang="id-ID" sz="900">
                          <a:effectLst/>
                        </a:rPr>
                        <a:t>xi score</a:t>
                      </a:r>
                      <a:r>
                        <a:rPr lang="en-US" sz="900">
                          <a:effectLst/>
                        </a:rPr>
                        <a:t> (</a:t>
                      </a:r>
                      <a:r>
                        <a:rPr lang="id-ID" sz="900">
                          <a:effectLst/>
                        </a:rPr>
                        <a:t>xi</a:t>
                      </a:r>
                      <a:r>
                        <a:rPr lang="en-US" sz="900">
                          <a:effectLst/>
                        </a:rPr>
                        <a:t>)</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dirty="0">
                          <a:effectLst/>
                        </a:rPr>
                        <a:t>0,</a:t>
                      </a:r>
                      <a:r>
                        <a:rPr lang="id-ID" sz="900" dirty="0">
                          <a:effectLst/>
                        </a:rPr>
                        <a:t>0</a:t>
                      </a:r>
                      <a:r>
                        <a:rPr lang="en-US" sz="900" dirty="0">
                          <a:effectLst/>
                        </a:rPr>
                        <a:t>5 (float) / default</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Menentukan kecuraman minimum pada plot keterjangkauan yang membentuk batas cluster</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260747111"/>
                  </a:ext>
                </a:extLst>
              </a:tr>
              <a:tr h="376398">
                <a:tc>
                  <a:txBody>
                    <a:bodyPr/>
                    <a:lstStyle/>
                    <a:p>
                      <a:pPr algn="just">
                        <a:lnSpc>
                          <a:spcPct val="150000"/>
                        </a:lnSpc>
                        <a:spcAft>
                          <a:spcPts val="0"/>
                        </a:spcAft>
                      </a:pPr>
                      <a:r>
                        <a:rPr lang="en-US" sz="900">
                          <a:effectLst/>
                        </a:rPr>
                        <a:t>Core distance</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X / cluster sample</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dirty="0">
                          <a:effectLst/>
                        </a:rPr>
                        <a:t>Nilai radius minimum yang diperlukan untuk mengklasifikasikan titik tertentu sebagai titik inti.</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3539449527"/>
                  </a:ext>
                </a:extLst>
              </a:tr>
              <a:tr h="774011">
                <a:tc>
                  <a:txBody>
                    <a:bodyPr/>
                    <a:lstStyle/>
                    <a:p>
                      <a:pPr algn="just">
                        <a:lnSpc>
                          <a:spcPct val="150000"/>
                        </a:lnSpc>
                        <a:spcAft>
                          <a:spcPts val="0"/>
                        </a:spcAft>
                      </a:pPr>
                      <a:r>
                        <a:rPr lang="en-US" sz="900">
                          <a:effectLst/>
                        </a:rPr>
                        <a:t>Reachability distance</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Variabel huruf (p,q, dll)</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dirty="0">
                          <a:effectLst/>
                        </a:rPr>
                        <a:t>Hubungan dengan titik data lain q. Jarak Reachability antara titik p dan q adalah maksimum Jarak Inti p dan Jarak Euclidean (atau metrik jarak lainnya) antara p dan q</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2319116224"/>
                  </a:ext>
                </a:extLst>
              </a:tr>
              <a:tr h="1171623">
                <a:tc>
                  <a:txBody>
                    <a:bodyPr/>
                    <a:lstStyle/>
                    <a:p>
                      <a:pPr algn="just">
                        <a:lnSpc>
                          <a:spcPct val="150000"/>
                        </a:lnSpc>
                        <a:spcAft>
                          <a:spcPts val="0"/>
                        </a:spcAft>
                      </a:pPr>
                      <a:r>
                        <a:rPr lang="en-US" sz="900">
                          <a:effectLst/>
                        </a:rPr>
                        <a:t>metric</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a:effectLst/>
                        </a:rPr>
                        <a:t>Minkowski (default)</a:t>
                      </a:r>
                      <a:endParaRPr lang="en-ID" sz="80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tc>
                  <a:txBody>
                    <a:bodyPr/>
                    <a:lstStyle/>
                    <a:p>
                      <a:pPr algn="just">
                        <a:lnSpc>
                          <a:spcPct val="150000"/>
                        </a:lnSpc>
                        <a:spcAft>
                          <a:spcPts val="0"/>
                        </a:spcAft>
                      </a:pPr>
                      <a:r>
                        <a:rPr lang="en-US" sz="900" dirty="0">
                          <a:effectLst/>
                        </a:rPr>
                        <a:t>Metrik yang akan digunakan untuk perhitungan jarak. Metrik apa pun dari </a:t>
                      </a:r>
                      <a:r>
                        <a:rPr lang="en-US" sz="900" dirty="0" err="1">
                          <a:effectLst/>
                        </a:rPr>
                        <a:t>scikit</a:t>
                      </a:r>
                      <a:r>
                        <a:rPr lang="en-US" sz="900" dirty="0">
                          <a:effectLst/>
                        </a:rPr>
                        <a:t>-learn atau </a:t>
                      </a:r>
                      <a:r>
                        <a:rPr lang="en-US" sz="900" dirty="0" err="1">
                          <a:effectLst/>
                        </a:rPr>
                        <a:t>scipy.spatial.distance</a:t>
                      </a:r>
                      <a:r>
                        <a:rPr lang="en-US" sz="900" dirty="0">
                          <a:effectLst/>
                        </a:rPr>
                        <a:t> dapat digunakan. Jika metrik adalah fungsi yang dapat dipanggil, ia dipanggil pada setiap pasangan instance (baris) dan nilai yang dihasilkan dicatat.</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9702" marR="49702" marT="0" marB="0"/>
                </a:tc>
                <a:extLst>
                  <a:ext uri="{0D108BD9-81ED-4DB2-BD59-A6C34878D82A}">
                    <a16:rowId xmlns:a16="http://schemas.microsoft.com/office/drawing/2014/main" val="1960933376"/>
                  </a:ext>
                </a:extLst>
              </a:tr>
            </a:tbl>
          </a:graphicData>
        </a:graphic>
      </p:graphicFrame>
    </p:spTree>
    <p:extLst>
      <p:ext uri="{BB962C8B-B14F-4D97-AF65-F5344CB8AC3E}">
        <p14:creationId xmlns:p14="http://schemas.microsoft.com/office/powerpoint/2010/main" val="3584731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OPTICS  </a:t>
            </a:r>
            <a:endParaRPr lang="en-ID" b="1" dirty="0"/>
          </a:p>
        </p:txBody>
      </p:sp>
      <p:sp>
        <p:nvSpPr>
          <p:cNvPr id="6" name="Google Shape;3176;p34">
            <a:extLst>
              <a:ext uri="{FF2B5EF4-FFF2-40B4-BE49-F238E27FC236}">
                <a16:creationId xmlns:a16="http://schemas.microsoft.com/office/drawing/2014/main" id="{D471E3A3-9EDF-4F62-866F-A2E23476B541}"/>
              </a:ext>
            </a:extLst>
          </p:cNvPr>
          <p:cNvSpPr txBox="1">
            <a:spLocks/>
          </p:cNvSpPr>
          <p:nvPr/>
        </p:nvSpPr>
        <p:spPr>
          <a:xfrm>
            <a:off x="1021715" y="1354228"/>
            <a:ext cx="7100570" cy="11156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200" dirty="0"/>
              <a:t>Sebelum menghitung </a:t>
            </a:r>
            <a:r>
              <a:rPr lang="en-US" sz="1200" dirty="0" err="1"/>
              <a:t>algoritma</a:t>
            </a:r>
            <a:r>
              <a:rPr lang="en-US" sz="1200" dirty="0"/>
              <a:t> OPTICS, dibutuhkan prinsip nilai </a:t>
            </a:r>
            <a:r>
              <a:rPr lang="id-ID" sz="1200" i="1" dirty="0"/>
              <a:t>r</a:t>
            </a:r>
            <a:r>
              <a:rPr lang="en-US" sz="1200" i="1" dirty="0" err="1"/>
              <a:t>eachability</a:t>
            </a:r>
            <a:r>
              <a:rPr lang="id-ID" sz="1200" i="1" dirty="0"/>
              <a:t> distance</a:t>
            </a:r>
            <a:r>
              <a:rPr lang="en-US" sz="1200" i="1" dirty="0"/>
              <a:t> </a:t>
            </a:r>
            <a:r>
              <a:rPr lang="en-US" sz="1200" dirty="0"/>
              <a:t>untuk merepresentasikan setiap term yang digunakan dalam penghitungan plot </a:t>
            </a:r>
            <a:r>
              <a:rPr lang="en-US" sz="1200" dirty="0" err="1"/>
              <a:t>algoritm</a:t>
            </a:r>
            <a:r>
              <a:rPr lang="id-ID" sz="1200" dirty="0"/>
              <a:t>a. Reachability plot pada garis x menunjukkan besaran data sampel pada dokumen yang digunakan dan garis y sebagai </a:t>
            </a:r>
            <a:r>
              <a:rPr lang="id-ID" sz="1200" i="1" dirty="0"/>
              <a:t>reachability score</a:t>
            </a:r>
            <a:r>
              <a:rPr lang="id-ID" sz="1200" dirty="0"/>
              <a:t>.</a:t>
            </a:r>
            <a:endParaRPr lang="id-ID" sz="1100" i="1" dirty="0"/>
          </a:p>
        </p:txBody>
      </p:sp>
      <p:pic>
        <p:nvPicPr>
          <p:cNvPr id="8" name="Picture 7">
            <a:extLst>
              <a:ext uri="{FF2B5EF4-FFF2-40B4-BE49-F238E27FC236}">
                <a16:creationId xmlns:a16="http://schemas.microsoft.com/office/drawing/2014/main" id="{E41E0F6C-9032-4679-97F7-52F19F3CEDA9}"/>
              </a:ext>
            </a:extLst>
          </p:cNvPr>
          <p:cNvPicPr/>
          <p:nvPr/>
        </p:nvPicPr>
        <p:blipFill>
          <a:blip r:embed="rId3"/>
          <a:stretch>
            <a:fillRect/>
          </a:stretch>
        </p:blipFill>
        <p:spPr>
          <a:xfrm>
            <a:off x="1513205" y="2370772"/>
            <a:ext cx="6117590" cy="2045617"/>
          </a:xfrm>
          <a:prstGeom prst="rect">
            <a:avLst/>
          </a:prstGeom>
        </p:spPr>
      </p:pic>
    </p:spTree>
    <p:extLst>
      <p:ext uri="{BB962C8B-B14F-4D97-AF65-F5344CB8AC3E}">
        <p14:creationId xmlns:p14="http://schemas.microsoft.com/office/powerpoint/2010/main" val="181718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sp>
        <p:nvSpPr>
          <p:cNvPr id="3434" name="Google Shape;3434;p38"/>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400" dirty="0"/>
              <a:t>Batasan Masalah</a:t>
            </a:r>
            <a:endParaRPr sz="2400" dirty="0"/>
          </a:p>
        </p:txBody>
      </p:sp>
      <p:sp>
        <p:nvSpPr>
          <p:cNvPr id="3436" name="Google Shape;3436;p38"/>
          <p:cNvSpPr txBox="1">
            <a:spLocks noGrp="1"/>
          </p:cNvSpPr>
          <p:nvPr>
            <p:ph type="subTitle" idx="2"/>
          </p:nvPr>
        </p:nvSpPr>
        <p:spPr>
          <a:xfrm>
            <a:off x="642535" y="2437788"/>
            <a:ext cx="6779048" cy="829800"/>
          </a:xfrm>
          <a:prstGeom prst="rect">
            <a:avLst/>
          </a:prstGeom>
        </p:spPr>
        <p:txBody>
          <a:bodyPr spcFirstLastPara="1" wrap="square" lIns="0" tIns="0" rIns="0" bIns="0" anchor="ctr" anchorCtr="0">
            <a:noAutofit/>
          </a:bodyPr>
          <a:lstStyle/>
          <a:p>
            <a:pPr lvl="0" algn="l">
              <a:buFont typeface="Wingdings" panose="05000000000000000000" pitchFamily="2" charset="2"/>
              <a:buChar char="v"/>
            </a:pPr>
            <a:r>
              <a:rPr lang="id-ID" sz="1400" dirty="0"/>
              <a:t>Penelitian ini menggunakan data teks dari media sosial Twitter dengan kata kunci tentang penyebaran penyakit menular langsung (studi kasus Covid-19).</a:t>
            </a:r>
            <a:endParaRPr lang="en-US" sz="1400" dirty="0"/>
          </a:p>
          <a:p>
            <a:pPr lvl="0" algn="l">
              <a:buFont typeface="Wingdings" panose="05000000000000000000" pitchFamily="2" charset="2"/>
              <a:buChar char="v"/>
            </a:pPr>
            <a:endParaRPr lang="en-ID" sz="1400" dirty="0"/>
          </a:p>
          <a:p>
            <a:pPr lvl="0" algn="l">
              <a:buFont typeface="Wingdings" panose="05000000000000000000" pitchFamily="2" charset="2"/>
              <a:buChar char="v"/>
            </a:pPr>
            <a:r>
              <a:rPr lang="en-US" sz="1400" dirty="0"/>
              <a:t>Data teks yang digunakan yaitu </a:t>
            </a:r>
            <a:r>
              <a:rPr lang="en-US" sz="1400" i="1" dirty="0"/>
              <a:t>tweet </a:t>
            </a:r>
            <a:r>
              <a:rPr lang="en-US" sz="1400" dirty="0"/>
              <a:t>berbahasa Indonesia.</a:t>
            </a:r>
            <a:endParaRPr lang="en-ID" sz="1400" dirty="0"/>
          </a:p>
          <a:p>
            <a:pPr lvl="0" algn="l">
              <a:buFont typeface="Wingdings" panose="05000000000000000000" pitchFamily="2" charset="2"/>
              <a:buChar char="v"/>
            </a:pPr>
            <a:endParaRPr lang="en-US" sz="1400" dirty="0"/>
          </a:p>
          <a:p>
            <a:pPr lvl="0" algn="l">
              <a:buFont typeface="Wingdings" panose="05000000000000000000" pitchFamily="2" charset="2"/>
              <a:buChar char="v"/>
            </a:pPr>
            <a:r>
              <a:rPr lang="en-US" sz="1400" dirty="0"/>
              <a:t>Data yang digunakan dalam </a:t>
            </a:r>
            <a:r>
              <a:rPr lang="en-US" sz="1400" dirty="0" err="1"/>
              <a:t>klasterisasi</a:t>
            </a:r>
            <a:r>
              <a:rPr lang="en-US" sz="1400" dirty="0"/>
              <a:t> adalah data yang dikumpulkan sejak April 2021 – September 2021 dan Januari 2022 – Maret 2022.</a:t>
            </a:r>
            <a:endParaRPr lang="en-ID" sz="1400" dirty="0"/>
          </a:p>
          <a:p>
            <a:pPr lvl="0" algn="l">
              <a:buFont typeface="Wingdings" panose="05000000000000000000" pitchFamily="2" charset="2"/>
              <a:buChar char="v"/>
            </a:pPr>
            <a:endParaRPr lang="en-US" sz="1400" dirty="0"/>
          </a:p>
          <a:p>
            <a:pPr lvl="0" algn="l">
              <a:buFont typeface="Wingdings" panose="05000000000000000000" pitchFamily="2" charset="2"/>
              <a:buChar char="v"/>
            </a:pPr>
            <a:r>
              <a:rPr lang="en-US" sz="1400" dirty="0"/>
              <a:t>Output dari </a:t>
            </a:r>
            <a:r>
              <a:rPr lang="en-US" sz="1400" dirty="0" err="1"/>
              <a:t>algoritma</a:t>
            </a:r>
            <a:r>
              <a:rPr lang="en-US" sz="1400" dirty="0"/>
              <a:t> </a:t>
            </a:r>
            <a:r>
              <a:rPr lang="en-US" sz="1400" dirty="0" err="1"/>
              <a:t>klasterisasi</a:t>
            </a:r>
            <a:r>
              <a:rPr lang="en-US" sz="1400" dirty="0"/>
              <a:t> </a:t>
            </a:r>
            <a:r>
              <a:rPr lang="en-US" sz="1400" b="1" dirty="0"/>
              <a:t>DBSCAN</a:t>
            </a:r>
            <a:r>
              <a:rPr lang="en-US" sz="1400" dirty="0"/>
              <a:t> dan </a:t>
            </a:r>
            <a:r>
              <a:rPr lang="en-US" sz="1400" b="1" dirty="0"/>
              <a:t>OPTICS</a:t>
            </a:r>
            <a:r>
              <a:rPr lang="en-US" sz="1400" dirty="0"/>
              <a:t> yang ditampilkan adalah </a:t>
            </a:r>
            <a:r>
              <a:rPr lang="id-ID" sz="1400" i="1" dirty="0"/>
              <a:t>wordcloud</a:t>
            </a:r>
            <a:r>
              <a:rPr lang="id-ID" sz="1400" dirty="0"/>
              <a:t> klaster terbaik dan peta visualisasi </a:t>
            </a:r>
            <a:r>
              <a:rPr lang="en-US" sz="1400" dirty="0"/>
              <a:t>yang menampilkan sebaran data di wilayah Indonesia.</a:t>
            </a:r>
            <a:endParaRPr lang="en-ID" sz="1400" dirty="0"/>
          </a:p>
          <a:p>
            <a:pPr lvl="0" algn="l">
              <a:buFont typeface="Wingdings" panose="05000000000000000000" pitchFamily="2" charset="2"/>
              <a:buChar char="v"/>
            </a:pPr>
            <a:endParaRPr lang="en-US" sz="1400" dirty="0"/>
          </a:p>
          <a:p>
            <a:pPr lvl="0" algn="l">
              <a:buFont typeface="Wingdings" panose="05000000000000000000" pitchFamily="2" charset="2"/>
              <a:buChar char="v"/>
            </a:pPr>
            <a:r>
              <a:rPr lang="en-US" sz="1400" dirty="0"/>
              <a:t>Target pengguna dari penelitian ini adalah masyarakat awam, peneliti, atau pemerintah yang ingin mengetahui sebaran data sentimen masyarakat terhadap pandemi Covid-19 saat varian delta terjadi.</a:t>
            </a:r>
            <a:endParaRPr lang="en-ID" sz="1400" dirty="0"/>
          </a:p>
        </p:txBody>
      </p:sp>
    </p:spTree>
    <p:extLst>
      <p:ext uri="{BB962C8B-B14F-4D97-AF65-F5344CB8AC3E}">
        <p14:creationId xmlns:p14="http://schemas.microsoft.com/office/powerpoint/2010/main" val="2972728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OPTICS  </a:t>
            </a:r>
            <a:endParaRPr lang="en-ID" b="1" dirty="0"/>
          </a:p>
        </p:txBody>
      </p:sp>
      <p:sp>
        <p:nvSpPr>
          <p:cNvPr id="6" name="Google Shape;3176;p34">
            <a:extLst>
              <a:ext uri="{FF2B5EF4-FFF2-40B4-BE49-F238E27FC236}">
                <a16:creationId xmlns:a16="http://schemas.microsoft.com/office/drawing/2014/main" id="{D471E3A3-9EDF-4F62-866F-A2E23476B541}"/>
              </a:ext>
            </a:extLst>
          </p:cNvPr>
          <p:cNvSpPr txBox="1">
            <a:spLocks/>
          </p:cNvSpPr>
          <p:nvPr/>
        </p:nvSpPr>
        <p:spPr>
          <a:xfrm>
            <a:off x="686448" y="3606782"/>
            <a:ext cx="36451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US" sz="1400" dirty="0"/>
              <a:t>I</a:t>
            </a:r>
            <a:r>
              <a:rPr lang="id-ID" sz="1400" dirty="0"/>
              <a:t>mplementasi kode algoritma OPTICS</a:t>
            </a:r>
            <a:endParaRPr lang="id-ID" sz="1200" i="1" dirty="0"/>
          </a:p>
        </p:txBody>
      </p:sp>
      <p:pic>
        <p:nvPicPr>
          <p:cNvPr id="7" name="Picture 6" descr="A screenshot of a computer code&#10;&#10;Description automatically generated">
            <a:extLst>
              <a:ext uri="{FF2B5EF4-FFF2-40B4-BE49-F238E27FC236}">
                <a16:creationId xmlns:a16="http://schemas.microsoft.com/office/drawing/2014/main" id="{BDAAC7D5-CE27-44B8-9C2A-A7D72799DE39}"/>
              </a:ext>
            </a:extLst>
          </p:cNvPr>
          <p:cNvPicPr/>
          <p:nvPr/>
        </p:nvPicPr>
        <p:blipFill>
          <a:blip r:embed="rId3"/>
          <a:stretch>
            <a:fillRect/>
          </a:stretch>
        </p:blipFill>
        <p:spPr>
          <a:xfrm>
            <a:off x="712055" y="2013234"/>
            <a:ext cx="3619500" cy="1689735"/>
          </a:xfrm>
          <a:prstGeom prst="rect">
            <a:avLst/>
          </a:prstGeom>
        </p:spPr>
      </p:pic>
      <p:sp>
        <p:nvSpPr>
          <p:cNvPr id="9" name="Google Shape;3176;p34">
            <a:extLst>
              <a:ext uri="{FF2B5EF4-FFF2-40B4-BE49-F238E27FC236}">
                <a16:creationId xmlns:a16="http://schemas.microsoft.com/office/drawing/2014/main" id="{6F48E44C-4B0F-42DC-AD8D-1A077B517660}"/>
              </a:ext>
            </a:extLst>
          </p:cNvPr>
          <p:cNvSpPr txBox="1">
            <a:spLocks/>
          </p:cNvSpPr>
          <p:nvPr/>
        </p:nvSpPr>
        <p:spPr>
          <a:xfrm>
            <a:off x="4983480" y="2595211"/>
            <a:ext cx="36451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dirty="0"/>
              <a:t>Implementasi kode Python yang digunakan adalah menggunakan </a:t>
            </a:r>
            <a:r>
              <a:rPr lang="id-ID" i="1" dirty="0"/>
              <a:t>xi score</a:t>
            </a:r>
            <a:r>
              <a:rPr lang="id-ID" dirty="0"/>
              <a:t> bernilai </a:t>
            </a:r>
            <a:r>
              <a:rPr lang="id-ID" i="1" dirty="0"/>
              <a:t>default</a:t>
            </a:r>
            <a:r>
              <a:rPr lang="id-ID" dirty="0"/>
              <a:t> (0,05) atau dapat dilihat pada </a:t>
            </a:r>
            <a:r>
              <a:rPr lang="id-ID" i="1" dirty="0"/>
              <a:t>reachability distance</a:t>
            </a:r>
            <a:r>
              <a:rPr lang="id-ID" dirty="0"/>
              <a:t> yaitu menunjukkan titik-titik merah pada plot tersebar di sekitar nilai </a:t>
            </a:r>
            <a:r>
              <a:rPr lang="id-ID" i="1" dirty="0"/>
              <a:t>default.</a:t>
            </a:r>
            <a:endParaRPr lang="id-ID" sz="1200" i="1" dirty="0"/>
          </a:p>
        </p:txBody>
      </p:sp>
    </p:spTree>
    <p:extLst>
      <p:ext uri="{BB962C8B-B14F-4D97-AF65-F5344CB8AC3E}">
        <p14:creationId xmlns:p14="http://schemas.microsoft.com/office/powerpoint/2010/main" val="509423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Klasterisasi OPTICS  </a:t>
            </a:r>
            <a:endParaRPr lang="en-ID" b="1" dirty="0"/>
          </a:p>
        </p:txBody>
      </p:sp>
      <p:sp>
        <p:nvSpPr>
          <p:cNvPr id="9" name="Google Shape;3176;p34">
            <a:extLst>
              <a:ext uri="{FF2B5EF4-FFF2-40B4-BE49-F238E27FC236}">
                <a16:creationId xmlns:a16="http://schemas.microsoft.com/office/drawing/2014/main" id="{6F48E44C-4B0F-42DC-AD8D-1A077B517660}"/>
              </a:ext>
            </a:extLst>
          </p:cNvPr>
          <p:cNvSpPr txBox="1">
            <a:spLocks/>
          </p:cNvSpPr>
          <p:nvPr/>
        </p:nvSpPr>
        <p:spPr>
          <a:xfrm>
            <a:off x="5204460" y="2750518"/>
            <a:ext cx="364510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Hasil klasterisasi OPTICS dengan 2 parameter berbeda pada </a:t>
            </a:r>
            <a:r>
              <a:rPr lang="id-ID" sz="1400" i="1" dirty="0"/>
              <a:t>minpts</a:t>
            </a:r>
            <a:endParaRPr lang="id-ID" sz="1200" i="1" dirty="0"/>
          </a:p>
        </p:txBody>
      </p:sp>
      <p:graphicFrame>
        <p:nvGraphicFramePr>
          <p:cNvPr id="2" name="Table 1">
            <a:extLst>
              <a:ext uri="{FF2B5EF4-FFF2-40B4-BE49-F238E27FC236}">
                <a16:creationId xmlns:a16="http://schemas.microsoft.com/office/drawing/2014/main" id="{E9F4837B-6037-483C-8ACE-6C3F52D92291}"/>
              </a:ext>
            </a:extLst>
          </p:cNvPr>
          <p:cNvGraphicFramePr>
            <a:graphicFrameLocks noGrp="1"/>
          </p:cNvGraphicFramePr>
          <p:nvPr>
            <p:extLst>
              <p:ext uri="{D42A27DB-BD31-4B8C-83A1-F6EECF244321}">
                <p14:modId xmlns:p14="http://schemas.microsoft.com/office/powerpoint/2010/main" val="3994969096"/>
              </p:ext>
            </p:extLst>
          </p:nvPr>
        </p:nvGraphicFramePr>
        <p:xfrm>
          <a:off x="911225" y="2598083"/>
          <a:ext cx="4072255" cy="877571"/>
        </p:xfrm>
        <a:graphic>
          <a:graphicData uri="http://schemas.openxmlformats.org/drawingml/2006/table">
            <a:tbl>
              <a:tblPr firstRow="1" firstCol="1" bandRow="1">
                <a:tableStyleId>{1176BA0C-36CF-444F-8144-008A9575A7CD}</a:tableStyleId>
              </a:tblPr>
              <a:tblGrid>
                <a:gridCol w="1019810">
                  <a:extLst>
                    <a:ext uri="{9D8B030D-6E8A-4147-A177-3AD203B41FA5}">
                      <a16:colId xmlns:a16="http://schemas.microsoft.com/office/drawing/2014/main" val="52980813"/>
                    </a:ext>
                  </a:extLst>
                </a:gridCol>
                <a:gridCol w="1019810">
                  <a:extLst>
                    <a:ext uri="{9D8B030D-6E8A-4147-A177-3AD203B41FA5}">
                      <a16:colId xmlns:a16="http://schemas.microsoft.com/office/drawing/2014/main" val="58251681"/>
                    </a:ext>
                  </a:extLst>
                </a:gridCol>
                <a:gridCol w="1031875">
                  <a:extLst>
                    <a:ext uri="{9D8B030D-6E8A-4147-A177-3AD203B41FA5}">
                      <a16:colId xmlns:a16="http://schemas.microsoft.com/office/drawing/2014/main" val="795104689"/>
                    </a:ext>
                  </a:extLst>
                </a:gridCol>
                <a:gridCol w="1000760">
                  <a:extLst>
                    <a:ext uri="{9D8B030D-6E8A-4147-A177-3AD203B41FA5}">
                      <a16:colId xmlns:a16="http://schemas.microsoft.com/office/drawing/2014/main" val="508064318"/>
                    </a:ext>
                  </a:extLst>
                </a:gridCol>
              </a:tblGrid>
              <a:tr h="387985">
                <a:tc>
                  <a:txBody>
                    <a:bodyPr/>
                    <a:lstStyle/>
                    <a:p>
                      <a:pPr algn="ctr">
                        <a:lnSpc>
                          <a:spcPct val="150000"/>
                        </a:lnSpc>
                        <a:spcAft>
                          <a:spcPts val="0"/>
                        </a:spcAft>
                      </a:pPr>
                      <a:r>
                        <a:rPr lang="id-ID" sz="1200" dirty="0">
                          <a:effectLst/>
                        </a:rPr>
                        <a:t>Xi score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a:effectLst/>
                        </a:rPr>
                        <a:t>Jumlah Klaster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Noise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006857"/>
                  </a:ext>
                </a:extLst>
              </a:tr>
              <a:tr h="0">
                <a:tc>
                  <a:txBody>
                    <a:bodyPr/>
                    <a:lstStyle/>
                    <a:p>
                      <a:pPr algn="ctr">
                        <a:lnSpc>
                          <a:spcPct val="150000"/>
                        </a:lnSpc>
                        <a:spcAft>
                          <a:spcPts val="0"/>
                        </a:spcAft>
                      </a:pPr>
                      <a:r>
                        <a:rPr lang="id-ID" sz="1200">
                          <a:effectLst/>
                        </a:rPr>
                        <a:t>0,05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6</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1689</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4326420"/>
                  </a:ext>
                </a:extLst>
              </a:tr>
              <a:tr h="0">
                <a:tc>
                  <a:txBody>
                    <a:bodyPr/>
                    <a:lstStyle/>
                    <a:p>
                      <a:pPr algn="ctr">
                        <a:lnSpc>
                          <a:spcPct val="150000"/>
                        </a:lnSpc>
                        <a:spcAft>
                          <a:spcPts val="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10</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6</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1655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4752642"/>
                  </a:ext>
                </a:extLst>
              </a:tr>
            </a:tbl>
          </a:graphicData>
        </a:graphic>
      </p:graphicFrame>
    </p:spTree>
    <p:extLst>
      <p:ext uri="{BB962C8B-B14F-4D97-AF65-F5344CB8AC3E}">
        <p14:creationId xmlns:p14="http://schemas.microsoft.com/office/powerpoint/2010/main" val="779689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Geovisualisasi</a:t>
            </a:r>
            <a:endParaRPr lang="en-ID" b="1" dirty="0"/>
          </a:p>
        </p:txBody>
      </p:sp>
      <p:pic>
        <p:nvPicPr>
          <p:cNvPr id="4" name="Picture 3">
            <a:extLst>
              <a:ext uri="{FF2B5EF4-FFF2-40B4-BE49-F238E27FC236}">
                <a16:creationId xmlns:a16="http://schemas.microsoft.com/office/drawing/2014/main" id="{8B291458-F4C9-43C2-A0E7-6F5A86D60988}"/>
              </a:ext>
            </a:extLst>
          </p:cNvPr>
          <p:cNvPicPr>
            <a:picLocks noChangeAspect="1"/>
          </p:cNvPicPr>
          <p:nvPr/>
        </p:nvPicPr>
        <p:blipFill>
          <a:blip r:embed="rId3"/>
          <a:stretch>
            <a:fillRect/>
          </a:stretch>
        </p:blipFill>
        <p:spPr>
          <a:xfrm>
            <a:off x="2518703" y="1647303"/>
            <a:ext cx="1664677" cy="640608"/>
          </a:xfrm>
          <a:prstGeom prst="rect">
            <a:avLst/>
          </a:prstGeom>
        </p:spPr>
      </p:pic>
      <p:pic>
        <p:nvPicPr>
          <p:cNvPr id="6" name="Picture 5">
            <a:extLst>
              <a:ext uri="{FF2B5EF4-FFF2-40B4-BE49-F238E27FC236}">
                <a16:creationId xmlns:a16="http://schemas.microsoft.com/office/drawing/2014/main" id="{120D5B52-1303-44CE-AE1A-E177C82A2EEE}"/>
              </a:ext>
            </a:extLst>
          </p:cNvPr>
          <p:cNvPicPr>
            <a:picLocks noChangeAspect="1"/>
          </p:cNvPicPr>
          <p:nvPr/>
        </p:nvPicPr>
        <p:blipFill>
          <a:blip r:embed="rId4"/>
          <a:stretch>
            <a:fillRect/>
          </a:stretch>
        </p:blipFill>
        <p:spPr>
          <a:xfrm>
            <a:off x="963840" y="1647303"/>
            <a:ext cx="1225485" cy="495300"/>
          </a:xfrm>
          <a:prstGeom prst="rect">
            <a:avLst/>
          </a:prstGeom>
        </p:spPr>
      </p:pic>
      <p:sp>
        <p:nvSpPr>
          <p:cNvPr id="10" name="Google Shape;3176;p34">
            <a:extLst>
              <a:ext uri="{FF2B5EF4-FFF2-40B4-BE49-F238E27FC236}">
                <a16:creationId xmlns:a16="http://schemas.microsoft.com/office/drawing/2014/main" id="{52D8A21F-A55B-45BC-A466-0FDFF07178E1}"/>
              </a:ext>
            </a:extLst>
          </p:cNvPr>
          <p:cNvSpPr txBox="1">
            <a:spLocks/>
          </p:cNvSpPr>
          <p:nvPr/>
        </p:nvSpPr>
        <p:spPr>
          <a:xfrm>
            <a:off x="1717812" y="1471379"/>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2</a:t>
            </a:r>
            <a:endParaRPr lang="en-ID" sz="1000" dirty="0"/>
          </a:p>
        </p:txBody>
      </p:sp>
      <p:sp>
        <p:nvSpPr>
          <p:cNvPr id="11" name="Google Shape;3176;p34">
            <a:extLst>
              <a:ext uri="{FF2B5EF4-FFF2-40B4-BE49-F238E27FC236}">
                <a16:creationId xmlns:a16="http://schemas.microsoft.com/office/drawing/2014/main" id="{0F9F2562-0AF4-4AC9-8C03-F5466D29B53F}"/>
              </a:ext>
            </a:extLst>
          </p:cNvPr>
          <p:cNvSpPr txBox="1">
            <a:spLocks/>
          </p:cNvSpPr>
          <p:nvPr/>
        </p:nvSpPr>
        <p:spPr>
          <a:xfrm>
            <a:off x="185243" y="1471379"/>
            <a:ext cx="1295851"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1</a:t>
            </a:r>
            <a:endParaRPr lang="en-ID" sz="1000" dirty="0"/>
          </a:p>
        </p:txBody>
      </p:sp>
      <p:sp>
        <p:nvSpPr>
          <p:cNvPr id="13" name="Google Shape;3176;p34">
            <a:extLst>
              <a:ext uri="{FF2B5EF4-FFF2-40B4-BE49-F238E27FC236}">
                <a16:creationId xmlns:a16="http://schemas.microsoft.com/office/drawing/2014/main" id="{9B9C57C3-2991-4096-B430-44CA4904C767}"/>
              </a:ext>
            </a:extLst>
          </p:cNvPr>
          <p:cNvSpPr txBox="1">
            <a:spLocks/>
          </p:cNvSpPr>
          <p:nvPr/>
        </p:nvSpPr>
        <p:spPr>
          <a:xfrm>
            <a:off x="1664970" y="3204622"/>
            <a:ext cx="5814060" cy="4962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dirty="0"/>
              <a:t>Data hasil </a:t>
            </a:r>
            <a:r>
              <a:rPr lang="en-ID" dirty="0" err="1"/>
              <a:t>klasterisasi</a:t>
            </a:r>
            <a:r>
              <a:rPr lang="en-ID" dirty="0"/>
              <a:t> tweet dengan DBSCAN dan OPTICS divisualisasikan menggunakan tanda poin berwarna yang saling menunjukkan </a:t>
            </a:r>
            <a:r>
              <a:rPr lang="en-ID" dirty="0" err="1"/>
              <a:t>klaster</a:t>
            </a:r>
            <a:r>
              <a:rPr lang="en-ID" dirty="0"/>
              <a:t> masing-masing </a:t>
            </a:r>
            <a:r>
              <a:rPr lang="id-ID" dirty="0"/>
              <a:t>sampel dokumen.</a:t>
            </a:r>
            <a:endParaRPr lang="en-ID" sz="1000" dirty="0"/>
          </a:p>
        </p:txBody>
      </p:sp>
    </p:spTree>
    <p:extLst>
      <p:ext uri="{BB962C8B-B14F-4D97-AF65-F5344CB8AC3E}">
        <p14:creationId xmlns:p14="http://schemas.microsoft.com/office/powerpoint/2010/main" val="140652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Geovisualisasi</a:t>
            </a:r>
            <a:endParaRPr lang="en-ID" b="1" dirty="0"/>
          </a:p>
        </p:txBody>
      </p:sp>
      <p:pic>
        <p:nvPicPr>
          <p:cNvPr id="9" name="Picture 8" descr="A map of the world with points&#10;&#10;Description automatically generated">
            <a:extLst>
              <a:ext uri="{FF2B5EF4-FFF2-40B4-BE49-F238E27FC236}">
                <a16:creationId xmlns:a16="http://schemas.microsoft.com/office/drawing/2014/main" id="{79096DBE-4FD3-428D-9211-A7391752A89F}"/>
              </a:ext>
            </a:extLst>
          </p:cNvPr>
          <p:cNvPicPr/>
          <p:nvPr/>
        </p:nvPicPr>
        <p:blipFill>
          <a:blip r:embed="rId3"/>
          <a:stretch>
            <a:fillRect/>
          </a:stretch>
        </p:blipFill>
        <p:spPr>
          <a:xfrm>
            <a:off x="720000" y="1658640"/>
            <a:ext cx="6171552" cy="2920994"/>
          </a:xfrm>
          <a:prstGeom prst="rect">
            <a:avLst/>
          </a:prstGeom>
        </p:spPr>
      </p:pic>
      <p:sp>
        <p:nvSpPr>
          <p:cNvPr id="12" name="Google Shape;3176;p34">
            <a:extLst>
              <a:ext uri="{FF2B5EF4-FFF2-40B4-BE49-F238E27FC236}">
                <a16:creationId xmlns:a16="http://schemas.microsoft.com/office/drawing/2014/main" id="{C65B32D2-59D8-4776-A913-7F3437106C56}"/>
              </a:ext>
            </a:extLst>
          </p:cNvPr>
          <p:cNvSpPr txBox="1">
            <a:spLocks/>
          </p:cNvSpPr>
          <p:nvPr/>
        </p:nvSpPr>
        <p:spPr>
          <a:xfrm>
            <a:off x="7235150" y="2571750"/>
            <a:ext cx="1604050"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Peta hasil klasterisasi DBSCAN</a:t>
            </a:r>
            <a:endParaRPr lang="en-ID" sz="1000" dirty="0"/>
          </a:p>
        </p:txBody>
      </p:sp>
    </p:spTree>
    <p:extLst>
      <p:ext uri="{BB962C8B-B14F-4D97-AF65-F5344CB8AC3E}">
        <p14:creationId xmlns:p14="http://schemas.microsoft.com/office/powerpoint/2010/main" val="2485756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Geovisualisasi</a:t>
            </a:r>
            <a:endParaRPr lang="en-ID" b="1" dirty="0"/>
          </a:p>
        </p:txBody>
      </p:sp>
      <p:sp>
        <p:nvSpPr>
          <p:cNvPr id="12" name="Google Shape;3176;p34">
            <a:extLst>
              <a:ext uri="{FF2B5EF4-FFF2-40B4-BE49-F238E27FC236}">
                <a16:creationId xmlns:a16="http://schemas.microsoft.com/office/drawing/2014/main" id="{C65B32D2-59D8-4776-A913-7F3437106C56}"/>
              </a:ext>
            </a:extLst>
          </p:cNvPr>
          <p:cNvSpPr txBox="1">
            <a:spLocks/>
          </p:cNvSpPr>
          <p:nvPr/>
        </p:nvSpPr>
        <p:spPr>
          <a:xfrm>
            <a:off x="7235150" y="2571750"/>
            <a:ext cx="1604050"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dirty="0"/>
              <a:t>Peta hasil klasterisasi OPTICS</a:t>
            </a:r>
            <a:endParaRPr lang="en-ID" sz="1000" dirty="0"/>
          </a:p>
        </p:txBody>
      </p:sp>
      <p:pic>
        <p:nvPicPr>
          <p:cNvPr id="6" name="Picture 5" descr="A picture containing map, text&#10;&#10;Description automatically generated">
            <a:extLst>
              <a:ext uri="{FF2B5EF4-FFF2-40B4-BE49-F238E27FC236}">
                <a16:creationId xmlns:a16="http://schemas.microsoft.com/office/drawing/2014/main" id="{B7789B68-9463-4618-98D4-566D17980E9E}"/>
              </a:ext>
            </a:extLst>
          </p:cNvPr>
          <p:cNvPicPr/>
          <p:nvPr/>
        </p:nvPicPr>
        <p:blipFill>
          <a:blip r:embed="rId3"/>
          <a:stretch>
            <a:fillRect/>
          </a:stretch>
        </p:blipFill>
        <p:spPr>
          <a:xfrm>
            <a:off x="686448" y="1591310"/>
            <a:ext cx="6506116" cy="3041650"/>
          </a:xfrm>
          <a:prstGeom prst="rect">
            <a:avLst/>
          </a:prstGeom>
        </p:spPr>
      </p:pic>
    </p:spTree>
    <p:extLst>
      <p:ext uri="{BB962C8B-B14F-4D97-AF65-F5344CB8AC3E}">
        <p14:creationId xmlns:p14="http://schemas.microsoft.com/office/powerpoint/2010/main" val="2531004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7" name="Google Shape;3176;p34">
            <a:extLst>
              <a:ext uri="{FF2B5EF4-FFF2-40B4-BE49-F238E27FC236}">
                <a16:creationId xmlns:a16="http://schemas.microsoft.com/office/drawing/2014/main" id="{351FCC4C-7A26-477A-9456-2BC335A9EA85}"/>
              </a:ext>
            </a:extLst>
          </p:cNvPr>
          <p:cNvSpPr txBox="1">
            <a:spLocks/>
          </p:cNvSpPr>
          <p:nvPr/>
        </p:nvSpPr>
        <p:spPr>
          <a:xfrm>
            <a:off x="2042484" y="1802849"/>
            <a:ext cx="5166036"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dirty="0"/>
              <a:t>Tahap evaluasi hasil </a:t>
            </a:r>
            <a:r>
              <a:rPr lang="id-ID" sz="1400" i="1" dirty="0"/>
              <a:t>clustering</a:t>
            </a:r>
            <a:r>
              <a:rPr lang="id-ID" sz="1400" dirty="0"/>
              <a:t> DBSCAN dan OPTICS menggunakan </a:t>
            </a:r>
            <a:r>
              <a:rPr lang="id-ID" sz="1400" i="1" dirty="0"/>
              <a:t>silhouette coefficient</a:t>
            </a:r>
            <a:r>
              <a:rPr lang="id-ID" sz="1400" dirty="0"/>
              <a:t>. Evaluasi dilakukan pada beberapa sampel epsilon – minpts pada DBSCAN, dan </a:t>
            </a:r>
            <a:r>
              <a:rPr lang="id-ID" sz="1400" i="1" dirty="0"/>
              <a:t>xi</a:t>
            </a:r>
            <a:r>
              <a:rPr lang="id-ID" sz="1400" dirty="0"/>
              <a:t> </a:t>
            </a:r>
            <a:r>
              <a:rPr lang="id-ID" sz="1400" i="1" dirty="0"/>
              <a:t>score</a:t>
            </a:r>
            <a:r>
              <a:rPr lang="id-ID" sz="1400" dirty="0"/>
              <a:t> – minpts pada OPTICS. </a:t>
            </a:r>
            <a:endParaRPr lang="en-ID" sz="900" dirty="0"/>
          </a:p>
        </p:txBody>
      </p:sp>
      <p:sp>
        <p:nvSpPr>
          <p:cNvPr id="9" name="Text Box 46">
            <a:extLst>
              <a:ext uri="{FF2B5EF4-FFF2-40B4-BE49-F238E27FC236}">
                <a16:creationId xmlns:a16="http://schemas.microsoft.com/office/drawing/2014/main" id="{F6C49D55-A503-456E-B461-A5A546E3E64D}"/>
              </a:ext>
            </a:extLst>
          </p:cNvPr>
          <p:cNvSpPr txBox="1"/>
          <p:nvPr/>
        </p:nvSpPr>
        <p:spPr>
          <a:xfrm>
            <a:off x="1120464" y="3074669"/>
            <a:ext cx="4777740" cy="1459230"/>
          </a:xfrm>
          <a:prstGeom prst="rect">
            <a:avLst/>
          </a:prstGeom>
          <a:solidFill>
            <a:schemeClr val="lt1"/>
          </a:solidFill>
          <a:ln w="9525">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Mulai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p>
            <a:pPr indent="180340">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Mendapatkan hasil klaster DBSCAN / OPTICS</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p>
            <a:pPr indent="180340">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Menjalankan library </a:t>
            </a:r>
            <a:r>
              <a:rPr lang="id-ID" sz="1200" i="1">
                <a:effectLst/>
                <a:latin typeface="Times New Roman" panose="02020603050405020304" pitchFamily="18" charset="0"/>
                <a:ea typeface="Calibri" panose="020F0502020204030204" pitchFamily="34" charset="0"/>
                <a:cs typeface="Times New Roman" panose="02020603050405020304" pitchFamily="18" charset="0"/>
              </a:rPr>
              <a:t>silhouette_score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p>
            <a:pPr indent="180340">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Menampilkan hasil </a:t>
            </a:r>
            <a:r>
              <a:rPr lang="id-ID" sz="1200" i="1">
                <a:effectLst/>
                <a:latin typeface="Times New Roman" panose="02020603050405020304" pitchFamily="18" charset="0"/>
                <a:ea typeface="Calibri" panose="020F0502020204030204" pitchFamily="34" charset="0"/>
                <a:cs typeface="Times New Roman" panose="02020603050405020304" pitchFamily="18" charset="0"/>
              </a:rPr>
              <a:t>silhouette coefficient </a:t>
            </a:r>
            <a:r>
              <a:rPr lang="id-ID" sz="1200">
                <a:effectLst/>
                <a:latin typeface="Times New Roman" panose="02020603050405020304" pitchFamily="18" charset="0"/>
                <a:ea typeface="Calibri" panose="020F0502020204030204" pitchFamily="34" charset="0"/>
                <a:cs typeface="Times New Roman" panose="02020603050405020304" pitchFamily="18" charset="0"/>
              </a:rPr>
              <a:t>dengan plot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d-ID" sz="1200">
                <a:effectLst/>
                <a:latin typeface="Times New Roman" panose="02020603050405020304" pitchFamily="18" charset="0"/>
                <a:ea typeface="Calibri" panose="020F0502020204030204" pitchFamily="34" charset="0"/>
                <a:cs typeface="Times New Roman" panose="02020603050405020304" pitchFamily="18" charset="0"/>
              </a:rPr>
              <a:t>Selesai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Google Shape;3176;p34">
            <a:extLst>
              <a:ext uri="{FF2B5EF4-FFF2-40B4-BE49-F238E27FC236}">
                <a16:creationId xmlns:a16="http://schemas.microsoft.com/office/drawing/2014/main" id="{DED8346A-9285-4D64-93D1-47DF48C6AC44}"/>
              </a:ext>
            </a:extLst>
          </p:cNvPr>
          <p:cNvSpPr txBox="1">
            <a:spLocks/>
          </p:cNvSpPr>
          <p:nvPr/>
        </p:nvSpPr>
        <p:spPr>
          <a:xfrm>
            <a:off x="6545256" y="3419834"/>
            <a:ext cx="1604050"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100" i="1" dirty="0"/>
              <a:t>Pseudocode </a:t>
            </a:r>
            <a:r>
              <a:rPr lang="id-ID" sz="1100" dirty="0"/>
              <a:t>evaluasi klasterisasi oleh </a:t>
            </a:r>
            <a:r>
              <a:rPr lang="id-ID" sz="1100" i="1" dirty="0"/>
              <a:t>silhouette coefficient</a:t>
            </a:r>
            <a:endParaRPr lang="en-ID" sz="1000" dirty="0"/>
          </a:p>
        </p:txBody>
      </p:sp>
    </p:spTree>
    <p:extLst>
      <p:ext uri="{BB962C8B-B14F-4D97-AF65-F5344CB8AC3E}">
        <p14:creationId xmlns:p14="http://schemas.microsoft.com/office/powerpoint/2010/main" val="3861999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graphicFrame>
        <p:nvGraphicFramePr>
          <p:cNvPr id="2" name="Table 1">
            <a:extLst>
              <a:ext uri="{FF2B5EF4-FFF2-40B4-BE49-F238E27FC236}">
                <a16:creationId xmlns:a16="http://schemas.microsoft.com/office/drawing/2014/main" id="{5A7E7EFC-966E-4A56-BEEC-DEC5045EA345}"/>
              </a:ext>
            </a:extLst>
          </p:cNvPr>
          <p:cNvGraphicFramePr>
            <a:graphicFrameLocks noGrp="1"/>
          </p:cNvGraphicFramePr>
          <p:nvPr>
            <p:extLst>
              <p:ext uri="{D42A27DB-BD31-4B8C-83A1-F6EECF244321}">
                <p14:modId xmlns:p14="http://schemas.microsoft.com/office/powerpoint/2010/main" val="4153794693"/>
              </p:ext>
            </p:extLst>
          </p:nvPr>
        </p:nvGraphicFramePr>
        <p:xfrm>
          <a:off x="1446529" y="2471260"/>
          <a:ext cx="6250939" cy="1498285"/>
        </p:xfrm>
        <a:graphic>
          <a:graphicData uri="http://schemas.openxmlformats.org/drawingml/2006/table">
            <a:tbl>
              <a:tblPr firstRow="1" firstCol="1" bandRow="1">
                <a:tableStyleId>{1176BA0C-36CF-444F-8144-008A9575A7CD}</a:tableStyleId>
              </a:tblPr>
              <a:tblGrid>
                <a:gridCol w="1247391">
                  <a:extLst>
                    <a:ext uri="{9D8B030D-6E8A-4147-A177-3AD203B41FA5}">
                      <a16:colId xmlns:a16="http://schemas.microsoft.com/office/drawing/2014/main" val="1677536295"/>
                    </a:ext>
                  </a:extLst>
                </a:gridCol>
                <a:gridCol w="1262149">
                  <a:extLst>
                    <a:ext uri="{9D8B030D-6E8A-4147-A177-3AD203B41FA5}">
                      <a16:colId xmlns:a16="http://schemas.microsoft.com/office/drawing/2014/main" val="3819245739"/>
                    </a:ext>
                  </a:extLst>
                </a:gridCol>
                <a:gridCol w="1262149">
                  <a:extLst>
                    <a:ext uri="{9D8B030D-6E8A-4147-A177-3AD203B41FA5}">
                      <a16:colId xmlns:a16="http://schemas.microsoft.com/office/drawing/2014/main" val="1360432289"/>
                    </a:ext>
                  </a:extLst>
                </a:gridCol>
                <a:gridCol w="1239625">
                  <a:extLst>
                    <a:ext uri="{9D8B030D-6E8A-4147-A177-3AD203B41FA5}">
                      <a16:colId xmlns:a16="http://schemas.microsoft.com/office/drawing/2014/main" val="2105489653"/>
                    </a:ext>
                  </a:extLst>
                </a:gridCol>
                <a:gridCol w="1239625">
                  <a:extLst>
                    <a:ext uri="{9D8B030D-6E8A-4147-A177-3AD203B41FA5}">
                      <a16:colId xmlns:a16="http://schemas.microsoft.com/office/drawing/2014/main" val="2939654719"/>
                    </a:ext>
                  </a:extLst>
                </a:gridCol>
              </a:tblGrid>
              <a:tr h="387985">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eps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dirty="0">
                          <a:effectLst/>
                        </a:rPr>
                        <a:t>Jumlah </a:t>
                      </a:r>
                      <a:r>
                        <a:rPr lang="en-US" sz="1000" dirty="0" err="1">
                          <a:effectLst/>
                        </a:rPr>
                        <a:t>Klaster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Noise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Silhouette </a:t>
                      </a:r>
                      <a:r>
                        <a:rPr lang="en-US" sz="1200" dirty="0" err="1">
                          <a:effectLst/>
                        </a:rPr>
                        <a:t>Coeffiecient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55428958"/>
                  </a:ext>
                </a:extLst>
              </a:tr>
              <a:tr h="0">
                <a:tc rowSpan="2">
                  <a:txBody>
                    <a:bodyPr/>
                    <a:lstStyle/>
                    <a:p>
                      <a:pPr algn="ctr">
                        <a:lnSpc>
                          <a:spcPct val="150000"/>
                        </a:lnSpc>
                        <a:spcAft>
                          <a:spcPts val="0"/>
                        </a:spcAft>
                      </a:pPr>
                      <a:r>
                        <a:rPr lang="en-US" sz="1200" dirty="0">
                          <a:effectLst/>
                        </a:rPr>
                        <a:t>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1,25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826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0</a:t>
                      </a:r>
                      <a:r>
                        <a:rPr lang="id-ID" sz="1200">
                          <a:effectLst/>
                        </a:rPr>
                        <a:t>,</a:t>
                      </a:r>
                      <a:r>
                        <a:rPr lang="en-US" sz="1200">
                          <a:effectLst/>
                        </a:rPr>
                        <a:t>0014497934</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28586"/>
                  </a:ext>
                </a:extLst>
              </a:tr>
              <a:tr h="0">
                <a:tc vMerge="1">
                  <a:txBody>
                    <a:bodyPr/>
                    <a:lstStyle/>
                    <a:p>
                      <a:endParaRPr lang="en-ID"/>
                    </a:p>
                  </a:txBody>
                  <a:tcPr/>
                </a:tc>
                <a:tc>
                  <a:txBody>
                    <a:bodyPr/>
                    <a:lstStyle/>
                    <a:p>
                      <a:pPr algn="ctr">
                        <a:lnSpc>
                          <a:spcPct val="150000"/>
                        </a:lnSpc>
                        <a:spcAft>
                          <a:spcPts val="0"/>
                        </a:spcAft>
                      </a:pPr>
                      <a:r>
                        <a:rPr lang="en-US" sz="1200" dirty="0">
                          <a:effectLst/>
                        </a:rPr>
                        <a:t>1,35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18</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0</a:t>
                      </a:r>
                      <a:r>
                        <a:rPr lang="id-ID" sz="1200">
                          <a:effectLst/>
                        </a:rPr>
                        <a:t>,</a:t>
                      </a:r>
                      <a:r>
                        <a:rPr lang="en-US" sz="1200">
                          <a:effectLst/>
                        </a:rPr>
                        <a:t>0056921409</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2630814"/>
                  </a:ext>
                </a:extLst>
              </a:tr>
              <a:tr h="0">
                <a:tc rowSpan="2">
                  <a:txBody>
                    <a:bodyPr/>
                    <a:lstStyle/>
                    <a:p>
                      <a:pPr algn="ctr">
                        <a:lnSpc>
                          <a:spcPct val="150000"/>
                        </a:lnSpc>
                        <a:spcAft>
                          <a:spcPts val="0"/>
                        </a:spcAft>
                      </a:pPr>
                      <a:r>
                        <a:rPr lang="en-US" sz="1200" b="1" dirty="0">
                          <a:effectLst/>
                        </a:rPr>
                        <a:t>10</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1,25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1056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0</a:t>
                      </a:r>
                      <a:r>
                        <a:rPr lang="id-ID" sz="1200">
                          <a:effectLst/>
                        </a:rPr>
                        <a:t>,</a:t>
                      </a:r>
                      <a:r>
                        <a:rPr lang="en-US" sz="1200">
                          <a:effectLst/>
                        </a:rPr>
                        <a:t>0024541545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8932524"/>
                  </a:ext>
                </a:extLst>
              </a:tr>
              <a:tr h="0">
                <a:tc vMerge="1">
                  <a:txBody>
                    <a:bodyPr/>
                    <a:lstStyle/>
                    <a:p>
                      <a:endParaRPr lang="en-ID"/>
                    </a:p>
                  </a:txBody>
                  <a:tcPr/>
                </a:tc>
                <a:tc>
                  <a:txBody>
                    <a:bodyPr/>
                    <a:lstStyle/>
                    <a:p>
                      <a:pPr algn="ctr">
                        <a:lnSpc>
                          <a:spcPct val="150000"/>
                        </a:lnSpc>
                        <a:spcAft>
                          <a:spcPts val="0"/>
                        </a:spcAft>
                      </a:pPr>
                      <a:r>
                        <a:rPr lang="en-US" sz="1200" b="1" dirty="0">
                          <a:effectLst/>
                        </a:rPr>
                        <a:t>1,35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b="1" dirty="0">
                          <a:effectLst/>
                        </a:rPr>
                        <a:t>1</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b="1" dirty="0">
                          <a:effectLst/>
                        </a:rPr>
                        <a:t>19</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b="1" dirty="0">
                          <a:effectLst/>
                        </a:rPr>
                        <a:t>0</a:t>
                      </a:r>
                      <a:r>
                        <a:rPr lang="id-ID" sz="1200" b="1" dirty="0">
                          <a:effectLst/>
                        </a:rPr>
                        <a:t>,</a:t>
                      </a:r>
                      <a:r>
                        <a:rPr lang="en-US" sz="1200" b="1" dirty="0">
                          <a:effectLst/>
                        </a:rPr>
                        <a:t>0056951958</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0009976"/>
                  </a:ext>
                </a:extLst>
              </a:tr>
            </a:tbl>
          </a:graphicData>
        </a:graphic>
      </p:graphicFrame>
      <p:sp>
        <p:nvSpPr>
          <p:cNvPr id="11" name="Google Shape;3176;p34">
            <a:extLst>
              <a:ext uri="{FF2B5EF4-FFF2-40B4-BE49-F238E27FC236}">
                <a16:creationId xmlns:a16="http://schemas.microsoft.com/office/drawing/2014/main" id="{ADAB44FD-A5BB-4580-BE09-A28AB2500FFA}"/>
              </a:ext>
            </a:extLst>
          </p:cNvPr>
          <p:cNvSpPr txBox="1">
            <a:spLocks/>
          </p:cNvSpPr>
          <p:nvPr/>
        </p:nvSpPr>
        <p:spPr>
          <a:xfrm>
            <a:off x="1655585" y="1702359"/>
            <a:ext cx="5832826"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a:t>
            </a:r>
            <a:r>
              <a:rPr lang="id-ID" sz="1200" i="1" dirty="0"/>
              <a:t>silhouette coefficient </a:t>
            </a:r>
            <a:r>
              <a:rPr lang="id-ID" sz="1200" dirty="0"/>
              <a:t>algoritm DBSCAN</a:t>
            </a:r>
            <a:endParaRPr lang="en-ID" sz="1050" dirty="0"/>
          </a:p>
        </p:txBody>
      </p:sp>
    </p:spTree>
    <p:extLst>
      <p:ext uri="{BB962C8B-B14F-4D97-AF65-F5344CB8AC3E}">
        <p14:creationId xmlns:p14="http://schemas.microsoft.com/office/powerpoint/2010/main" val="382411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1" name="Google Shape;3176;p34">
            <a:extLst>
              <a:ext uri="{FF2B5EF4-FFF2-40B4-BE49-F238E27FC236}">
                <a16:creationId xmlns:a16="http://schemas.microsoft.com/office/drawing/2014/main" id="{ADAB44FD-A5BB-4580-BE09-A28AB2500FFA}"/>
              </a:ext>
            </a:extLst>
          </p:cNvPr>
          <p:cNvSpPr txBox="1">
            <a:spLocks/>
          </p:cNvSpPr>
          <p:nvPr/>
        </p:nvSpPr>
        <p:spPr>
          <a:xfrm>
            <a:off x="647983" y="1918387"/>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plot </a:t>
            </a:r>
            <a:r>
              <a:rPr lang="id-ID" sz="1200" i="1" dirty="0"/>
              <a:t>silhouette coefficient </a:t>
            </a:r>
          </a:p>
          <a:p>
            <a:pPr marL="0" indent="0" algn="ctr"/>
            <a:r>
              <a:rPr lang="id-ID" sz="1200" dirty="0"/>
              <a:t>algoritm DBSCAN</a:t>
            </a:r>
            <a:endParaRPr lang="en-ID" sz="1050" dirty="0"/>
          </a:p>
        </p:txBody>
      </p:sp>
      <p:pic>
        <p:nvPicPr>
          <p:cNvPr id="6" name="Picture 5" descr="A graph with a line&#10;&#10;Description automatically generated">
            <a:extLst>
              <a:ext uri="{FF2B5EF4-FFF2-40B4-BE49-F238E27FC236}">
                <a16:creationId xmlns:a16="http://schemas.microsoft.com/office/drawing/2014/main" id="{BE31F5BD-4DA4-423C-98CF-10101E963288}"/>
              </a:ext>
            </a:extLst>
          </p:cNvPr>
          <p:cNvPicPr/>
          <p:nvPr/>
        </p:nvPicPr>
        <p:blipFill>
          <a:blip r:embed="rId3">
            <a:extLst>
              <a:ext uri="{28A0092B-C50C-407E-A947-70E740481C1C}">
                <a14:useLocalDpi xmlns:a14="http://schemas.microsoft.com/office/drawing/2010/main" val="0"/>
              </a:ext>
            </a:extLst>
          </a:blip>
          <a:stretch>
            <a:fillRect/>
          </a:stretch>
        </p:blipFill>
        <p:spPr>
          <a:xfrm>
            <a:off x="4026294" y="1071703"/>
            <a:ext cx="4660221" cy="3557915"/>
          </a:xfrm>
          <a:prstGeom prst="rect">
            <a:avLst/>
          </a:prstGeom>
        </p:spPr>
      </p:pic>
      <p:graphicFrame>
        <p:nvGraphicFramePr>
          <p:cNvPr id="3" name="Table 2">
            <a:extLst>
              <a:ext uri="{FF2B5EF4-FFF2-40B4-BE49-F238E27FC236}">
                <a16:creationId xmlns:a16="http://schemas.microsoft.com/office/drawing/2014/main" id="{F402B230-2B4F-4D5C-82AE-5F7BB32A4C7D}"/>
              </a:ext>
            </a:extLst>
          </p:cNvPr>
          <p:cNvGraphicFramePr>
            <a:graphicFrameLocks noGrp="1"/>
          </p:cNvGraphicFramePr>
          <p:nvPr>
            <p:extLst>
              <p:ext uri="{D42A27DB-BD31-4B8C-83A1-F6EECF244321}">
                <p14:modId xmlns:p14="http://schemas.microsoft.com/office/powerpoint/2010/main" val="2036817696"/>
              </p:ext>
            </p:extLst>
          </p:nvPr>
        </p:nvGraphicFramePr>
        <p:xfrm>
          <a:off x="252413" y="3396616"/>
          <a:ext cx="3467016" cy="865188"/>
        </p:xfrm>
        <a:graphic>
          <a:graphicData uri="http://schemas.openxmlformats.org/drawingml/2006/table">
            <a:tbl>
              <a:tblPr firstRow="1" firstCol="1" bandRow="1">
                <a:tableStyleId>{1176BA0C-36CF-444F-8144-008A9575A7CD}</a:tableStyleId>
              </a:tblPr>
              <a:tblGrid>
                <a:gridCol w="691852">
                  <a:extLst>
                    <a:ext uri="{9D8B030D-6E8A-4147-A177-3AD203B41FA5}">
                      <a16:colId xmlns:a16="http://schemas.microsoft.com/office/drawing/2014/main" val="4032155462"/>
                    </a:ext>
                  </a:extLst>
                </a:gridCol>
                <a:gridCol w="700037">
                  <a:extLst>
                    <a:ext uri="{9D8B030D-6E8A-4147-A177-3AD203B41FA5}">
                      <a16:colId xmlns:a16="http://schemas.microsoft.com/office/drawing/2014/main" val="3352189427"/>
                    </a:ext>
                  </a:extLst>
                </a:gridCol>
                <a:gridCol w="700037">
                  <a:extLst>
                    <a:ext uri="{9D8B030D-6E8A-4147-A177-3AD203B41FA5}">
                      <a16:colId xmlns:a16="http://schemas.microsoft.com/office/drawing/2014/main" val="2618692554"/>
                    </a:ext>
                  </a:extLst>
                </a:gridCol>
                <a:gridCol w="687545">
                  <a:extLst>
                    <a:ext uri="{9D8B030D-6E8A-4147-A177-3AD203B41FA5}">
                      <a16:colId xmlns:a16="http://schemas.microsoft.com/office/drawing/2014/main" val="3809869817"/>
                    </a:ext>
                  </a:extLst>
                </a:gridCol>
                <a:gridCol w="687545">
                  <a:extLst>
                    <a:ext uri="{9D8B030D-6E8A-4147-A177-3AD203B41FA5}">
                      <a16:colId xmlns:a16="http://schemas.microsoft.com/office/drawing/2014/main" val="4132213004"/>
                    </a:ext>
                  </a:extLst>
                </a:gridCol>
              </a:tblGrid>
              <a:tr h="0">
                <a:tc>
                  <a:txBody>
                    <a:bodyPr/>
                    <a:lstStyle/>
                    <a:p>
                      <a:pPr algn="ctr">
                        <a:lnSpc>
                          <a:spcPct val="150000"/>
                        </a:lnSpc>
                        <a:spcAft>
                          <a:spcPts val="0"/>
                        </a:spcAft>
                      </a:pPr>
                      <a:r>
                        <a:rPr lang="en-US" sz="1100" dirty="0" err="1">
                          <a:effectLst/>
                        </a:rPr>
                        <a:t>minpts</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100" dirty="0">
                          <a:effectLst/>
                        </a:rPr>
                        <a:t>eps</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900" dirty="0">
                          <a:effectLst/>
                        </a:rPr>
                        <a:t>Jumlah </a:t>
                      </a:r>
                      <a:r>
                        <a:rPr lang="en-US" sz="900" dirty="0" err="1">
                          <a:effectLst/>
                        </a:rPr>
                        <a:t>Klaster</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100" dirty="0">
                          <a:effectLst/>
                        </a:rPr>
                        <a:t>Noise</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900" dirty="0">
                          <a:effectLst/>
                        </a:rPr>
                        <a:t>Silhouette Coefficient</a:t>
                      </a:r>
                      <a:endParaRPr lang="en-ID"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39536779"/>
                  </a:ext>
                </a:extLst>
              </a:tr>
              <a:tr h="0">
                <a:tc>
                  <a:txBody>
                    <a:bodyPr/>
                    <a:lstStyle/>
                    <a:p>
                      <a:pPr algn="ctr">
                        <a:lnSpc>
                          <a:spcPct val="150000"/>
                        </a:lnSpc>
                        <a:spcAft>
                          <a:spcPts val="0"/>
                        </a:spcAft>
                      </a:pPr>
                      <a:r>
                        <a:rPr lang="en-US" sz="1200" b="1" dirty="0">
                          <a:effectLst/>
                        </a:rPr>
                        <a:t>10</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b="1" dirty="0">
                          <a:effectLst/>
                        </a:rPr>
                        <a:t>1,35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b="1" dirty="0">
                          <a:effectLst/>
                        </a:rPr>
                        <a:t>1</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b="1" dirty="0">
                          <a:effectLst/>
                        </a:rPr>
                        <a:t>19</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100" b="1" dirty="0">
                          <a:effectLst/>
                        </a:rPr>
                        <a:t>0</a:t>
                      </a:r>
                      <a:r>
                        <a:rPr lang="id-ID" sz="1100" b="1" dirty="0">
                          <a:effectLst/>
                        </a:rPr>
                        <a:t>,</a:t>
                      </a:r>
                      <a:r>
                        <a:rPr lang="en-US" sz="1100" b="1" dirty="0">
                          <a:effectLst/>
                        </a:rPr>
                        <a:t>0056951958</a:t>
                      </a:r>
                      <a:endParaRPr lang="en-ID" sz="105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1850141"/>
                  </a:ext>
                </a:extLst>
              </a:tr>
            </a:tbl>
          </a:graphicData>
        </a:graphic>
      </p:graphicFrame>
    </p:spTree>
    <p:extLst>
      <p:ext uri="{BB962C8B-B14F-4D97-AF65-F5344CB8AC3E}">
        <p14:creationId xmlns:p14="http://schemas.microsoft.com/office/powerpoint/2010/main" val="2545998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1" name="Google Shape;3176;p34">
            <a:extLst>
              <a:ext uri="{FF2B5EF4-FFF2-40B4-BE49-F238E27FC236}">
                <a16:creationId xmlns:a16="http://schemas.microsoft.com/office/drawing/2014/main" id="{ADAB44FD-A5BB-4580-BE09-A28AB2500FFA}"/>
              </a:ext>
            </a:extLst>
          </p:cNvPr>
          <p:cNvSpPr txBox="1">
            <a:spLocks/>
          </p:cNvSpPr>
          <p:nvPr/>
        </p:nvSpPr>
        <p:spPr>
          <a:xfrm>
            <a:off x="-742667" y="2374675"/>
            <a:ext cx="5832826"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a:t>
            </a:r>
            <a:r>
              <a:rPr lang="id-ID" sz="1200" i="1" dirty="0"/>
              <a:t>silhouette coefficient </a:t>
            </a:r>
            <a:r>
              <a:rPr lang="id-ID" sz="1200" dirty="0"/>
              <a:t>algoritm OPTICS</a:t>
            </a:r>
            <a:endParaRPr lang="en-ID" sz="1050" dirty="0"/>
          </a:p>
        </p:txBody>
      </p:sp>
      <p:graphicFrame>
        <p:nvGraphicFramePr>
          <p:cNvPr id="3" name="Table 2">
            <a:extLst>
              <a:ext uri="{FF2B5EF4-FFF2-40B4-BE49-F238E27FC236}">
                <a16:creationId xmlns:a16="http://schemas.microsoft.com/office/drawing/2014/main" id="{F1E4D328-4340-498E-B6DB-3DA8B3D7B96F}"/>
              </a:ext>
            </a:extLst>
          </p:cNvPr>
          <p:cNvGraphicFramePr>
            <a:graphicFrameLocks noGrp="1"/>
          </p:cNvGraphicFramePr>
          <p:nvPr>
            <p:extLst>
              <p:ext uri="{D42A27DB-BD31-4B8C-83A1-F6EECF244321}">
                <p14:modId xmlns:p14="http://schemas.microsoft.com/office/powerpoint/2010/main" val="1560922199"/>
              </p:ext>
            </p:extLst>
          </p:nvPr>
        </p:nvGraphicFramePr>
        <p:xfrm>
          <a:off x="686448" y="1563051"/>
          <a:ext cx="6040437" cy="1008699"/>
        </p:xfrm>
        <a:graphic>
          <a:graphicData uri="http://schemas.openxmlformats.org/drawingml/2006/table">
            <a:tbl>
              <a:tblPr firstRow="1" firstCol="1" bandRow="1">
                <a:tableStyleId>{1176BA0C-36CF-444F-8144-008A9575A7CD}</a:tableStyleId>
              </a:tblPr>
              <a:tblGrid>
                <a:gridCol w="1205385">
                  <a:extLst>
                    <a:ext uri="{9D8B030D-6E8A-4147-A177-3AD203B41FA5}">
                      <a16:colId xmlns:a16="http://schemas.microsoft.com/office/drawing/2014/main" val="4067713633"/>
                    </a:ext>
                  </a:extLst>
                </a:gridCol>
                <a:gridCol w="1219646">
                  <a:extLst>
                    <a:ext uri="{9D8B030D-6E8A-4147-A177-3AD203B41FA5}">
                      <a16:colId xmlns:a16="http://schemas.microsoft.com/office/drawing/2014/main" val="2518232835"/>
                    </a:ext>
                  </a:extLst>
                </a:gridCol>
                <a:gridCol w="1219646">
                  <a:extLst>
                    <a:ext uri="{9D8B030D-6E8A-4147-A177-3AD203B41FA5}">
                      <a16:colId xmlns:a16="http://schemas.microsoft.com/office/drawing/2014/main" val="1072019906"/>
                    </a:ext>
                  </a:extLst>
                </a:gridCol>
                <a:gridCol w="1197880">
                  <a:extLst>
                    <a:ext uri="{9D8B030D-6E8A-4147-A177-3AD203B41FA5}">
                      <a16:colId xmlns:a16="http://schemas.microsoft.com/office/drawing/2014/main" val="1379093513"/>
                    </a:ext>
                  </a:extLst>
                </a:gridCol>
                <a:gridCol w="1197880">
                  <a:extLst>
                    <a:ext uri="{9D8B030D-6E8A-4147-A177-3AD203B41FA5}">
                      <a16:colId xmlns:a16="http://schemas.microsoft.com/office/drawing/2014/main" val="2999854487"/>
                    </a:ext>
                  </a:extLst>
                </a:gridCol>
              </a:tblGrid>
              <a:tr h="387985">
                <a:tc>
                  <a:txBody>
                    <a:bodyPr/>
                    <a:lstStyle/>
                    <a:p>
                      <a:pPr algn="ctr">
                        <a:lnSpc>
                          <a:spcPct val="150000"/>
                        </a:lnSpc>
                        <a:spcAft>
                          <a:spcPts val="0"/>
                        </a:spcAft>
                      </a:pPr>
                      <a:r>
                        <a:rPr lang="id-ID" sz="1200" dirty="0">
                          <a:effectLst/>
                        </a:rPr>
                        <a:t>Xi score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a:effectLst/>
                        </a:rPr>
                        <a:t>Jumlah Klaster</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Noise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a:effectLst/>
                        </a:rPr>
                        <a:t>Silhouette Coeffiecient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4665814"/>
                  </a:ext>
                </a:extLst>
              </a:tr>
              <a:tr h="0">
                <a:tc rowSpan="2">
                  <a:txBody>
                    <a:bodyPr/>
                    <a:lstStyle/>
                    <a:p>
                      <a:pPr algn="ctr">
                        <a:lnSpc>
                          <a:spcPct val="150000"/>
                        </a:lnSpc>
                        <a:spcAft>
                          <a:spcPts val="0"/>
                        </a:spcAft>
                      </a:pPr>
                      <a:r>
                        <a:rPr lang="id-ID" sz="1200" b="1" dirty="0">
                          <a:effectLst/>
                        </a:rPr>
                        <a:t>0,05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1689</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D" sz="1200">
                          <a:effectLst/>
                        </a:rPr>
                        <a:t>0</a:t>
                      </a:r>
                      <a:r>
                        <a:rPr lang="id-ID" sz="1200">
                          <a:effectLst/>
                        </a:rPr>
                        <a:t>,</a:t>
                      </a:r>
                      <a:r>
                        <a:rPr lang="en-ID" sz="1200">
                          <a:effectLst/>
                        </a:rPr>
                        <a:t>6431164255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5999787"/>
                  </a:ext>
                </a:extLst>
              </a:tr>
              <a:tr h="0">
                <a:tc vMerge="1">
                  <a:txBody>
                    <a:bodyPr/>
                    <a:lstStyle/>
                    <a:p>
                      <a:endParaRPr lang="en-ID"/>
                    </a:p>
                  </a:txBody>
                  <a:tcPr/>
                </a:tc>
                <a:tc>
                  <a:txBody>
                    <a:bodyPr/>
                    <a:lstStyle/>
                    <a:p>
                      <a:pPr algn="ctr">
                        <a:lnSpc>
                          <a:spcPct val="150000"/>
                        </a:lnSpc>
                        <a:spcAft>
                          <a:spcPts val="0"/>
                        </a:spcAft>
                      </a:pPr>
                      <a:r>
                        <a:rPr lang="id-ID" sz="1200" b="1" dirty="0">
                          <a:effectLst/>
                        </a:rPr>
                        <a:t>10</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6</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1655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D" sz="1200" b="1" dirty="0">
                          <a:effectLst/>
                        </a:rPr>
                        <a:t>0</a:t>
                      </a:r>
                      <a:r>
                        <a:rPr lang="id-ID" sz="1200" b="1" dirty="0">
                          <a:effectLst/>
                        </a:rPr>
                        <a:t>,</a:t>
                      </a:r>
                      <a:r>
                        <a:rPr lang="en-ID" sz="1200" b="1" dirty="0">
                          <a:effectLst/>
                        </a:rPr>
                        <a:t>6508317895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2487738"/>
                  </a:ext>
                </a:extLst>
              </a:tr>
            </a:tbl>
          </a:graphicData>
        </a:graphic>
      </p:graphicFrame>
      <p:graphicFrame>
        <p:nvGraphicFramePr>
          <p:cNvPr id="4" name="Table 3">
            <a:extLst>
              <a:ext uri="{FF2B5EF4-FFF2-40B4-BE49-F238E27FC236}">
                <a16:creationId xmlns:a16="http://schemas.microsoft.com/office/drawing/2014/main" id="{B0DFD0B6-F315-4367-B64D-EAE63229FAFE}"/>
              </a:ext>
            </a:extLst>
          </p:cNvPr>
          <p:cNvGraphicFramePr>
            <a:graphicFrameLocks noGrp="1"/>
          </p:cNvGraphicFramePr>
          <p:nvPr>
            <p:extLst>
              <p:ext uri="{D42A27DB-BD31-4B8C-83A1-F6EECF244321}">
                <p14:modId xmlns:p14="http://schemas.microsoft.com/office/powerpoint/2010/main" val="2015160803"/>
              </p:ext>
            </p:extLst>
          </p:nvPr>
        </p:nvGraphicFramePr>
        <p:xfrm>
          <a:off x="5235664" y="2839494"/>
          <a:ext cx="3188336" cy="1713551"/>
        </p:xfrm>
        <a:graphic>
          <a:graphicData uri="http://schemas.openxmlformats.org/drawingml/2006/table">
            <a:tbl>
              <a:tblPr firstRow="1" firstCol="1" bandRow="1">
                <a:tableStyleId>{1176BA0C-36CF-444F-8144-008A9575A7CD}</a:tableStyleId>
              </a:tblPr>
              <a:tblGrid>
                <a:gridCol w="1594168">
                  <a:extLst>
                    <a:ext uri="{9D8B030D-6E8A-4147-A177-3AD203B41FA5}">
                      <a16:colId xmlns:a16="http://schemas.microsoft.com/office/drawing/2014/main" val="3425100724"/>
                    </a:ext>
                  </a:extLst>
                </a:gridCol>
                <a:gridCol w="1594168">
                  <a:extLst>
                    <a:ext uri="{9D8B030D-6E8A-4147-A177-3AD203B41FA5}">
                      <a16:colId xmlns:a16="http://schemas.microsoft.com/office/drawing/2014/main" val="518019760"/>
                    </a:ext>
                  </a:extLst>
                </a:gridCol>
              </a:tblGrid>
              <a:tr h="0">
                <a:tc>
                  <a:txBody>
                    <a:bodyPr/>
                    <a:lstStyle/>
                    <a:p>
                      <a:pPr algn="ctr">
                        <a:lnSpc>
                          <a:spcPct val="150000"/>
                        </a:lnSpc>
                        <a:spcAft>
                          <a:spcPts val="0"/>
                        </a:spcAft>
                      </a:pPr>
                      <a:r>
                        <a:rPr lang="id-ID" sz="1200" dirty="0">
                          <a:effectLst/>
                        </a:rPr>
                        <a:t>Cluster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Jumlah Anggota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7570482"/>
                  </a:ext>
                </a:extLst>
              </a:tr>
              <a:tr h="0">
                <a:tc>
                  <a:txBody>
                    <a:bodyPr/>
                    <a:lstStyle/>
                    <a:p>
                      <a:pPr algn="ctr">
                        <a:lnSpc>
                          <a:spcPct val="150000"/>
                        </a:lnSpc>
                        <a:spcAft>
                          <a:spcPts val="0"/>
                        </a:spcAft>
                      </a:pPr>
                      <a:r>
                        <a:rPr lang="id-ID" sz="1200" dirty="0">
                          <a:effectLst/>
                        </a:rPr>
                        <a:t>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2307</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6154327"/>
                  </a:ext>
                </a:extLst>
              </a:tr>
              <a:tr h="0">
                <a:tc>
                  <a:txBody>
                    <a:bodyPr/>
                    <a:lstStyle/>
                    <a:p>
                      <a:pPr algn="ctr">
                        <a:lnSpc>
                          <a:spcPct val="150000"/>
                        </a:lnSpc>
                        <a:spcAft>
                          <a:spcPts val="0"/>
                        </a:spcAft>
                      </a:pPr>
                      <a:r>
                        <a:rPr lang="id-ID" sz="1200">
                          <a:effectLst/>
                        </a:rPr>
                        <a:t>1</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454</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318611"/>
                  </a:ext>
                </a:extLst>
              </a:tr>
              <a:tr h="0">
                <a:tc>
                  <a:txBody>
                    <a:bodyPr/>
                    <a:lstStyle/>
                    <a:p>
                      <a:pPr algn="ctr">
                        <a:lnSpc>
                          <a:spcPct val="150000"/>
                        </a:lnSpc>
                        <a:spcAft>
                          <a:spcPts val="0"/>
                        </a:spcAft>
                      </a:pPr>
                      <a:r>
                        <a:rPr lang="id-ID" sz="1200">
                          <a:effectLst/>
                        </a:rPr>
                        <a:t>2</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517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49590099"/>
                  </a:ext>
                </a:extLst>
              </a:tr>
              <a:tr h="0">
                <a:tc>
                  <a:txBody>
                    <a:bodyPr/>
                    <a:lstStyle/>
                    <a:p>
                      <a:pPr algn="ctr">
                        <a:lnSpc>
                          <a:spcPct val="150000"/>
                        </a:lnSpc>
                        <a:spcAft>
                          <a:spcPts val="0"/>
                        </a:spcAft>
                      </a:pPr>
                      <a:r>
                        <a:rPr lang="id-ID" sz="1200">
                          <a:effectLst/>
                        </a:rPr>
                        <a:t>3</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700</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88631332"/>
                  </a:ext>
                </a:extLst>
              </a:tr>
              <a:tr h="0">
                <a:tc>
                  <a:txBody>
                    <a:bodyPr/>
                    <a:lstStyle/>
                    <a:p>
                      <a:pPr algn="ctr">
                        <a:lnSpc>
                          <a:spcPct val="150000"/>
                        </a:lnSpc>
                        <a:spcAft>
                          <a:spcPts val="0"/>
                        </a:spcAft>
                      </a:pPr>
                      <a:r>
                        <a:rPr lang="id-ID" sz="1200">
                          <a:effectLst/>
                        </a:rPr>
                        <a:t>4</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a:effectLst/>
                        </a:rPr>
                        <a:t>1216</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7773146"/>
                  </a:ext>
                </a:extLst>
              </a:tr>
              <a:tr h="0">
                <a:tc>
                  <a:txBody>
                    <a:bodyPr/>
                    <a:lstStyle/>
                    <a:p>
                      <a:pPr algn="ctr">
                        <a:lnSpc>
                          <a:spcPct val="150000"/>
                        </a:lnSpc>
                        <a:spcAft>
                          <a:spcPts val="0"/>
                        </a:spcAft>
                      </a:pPr>
                      <a:r>
                        <a:rPr lang="id-ID" sz="1200">
                          <a:effectLst/>
                        </a:rPr>
                        <a:t>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dirty="0">
                          <a:effectLst/>
                        </a:rPr>
                        <a:t>1265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1945656"/>
                  </a:ext>
                </a:extLst>
              </a:tr>
            </a:tbl>
          </a:graphicData>
        </a:graphic>
      </p:graphicFrame>
      <p:sp>
        <p:nvSpPr>
          <p:cNvPr id="8" name="Google Shape;3176;p34">
            <a:extLst>
              <a:ext uri="{FF2B5EF4-FFF2-40B4-BE49-F238E27FC236}">
                <a16:creationId xmlns:a16="http://schemas.microsoft.com/office/drawing/2014/main" id="{5B42D8AD-63E5-464C-BF15-5B956F63E51D}"/>
              </a:ext>
            </a:extLst>
          </p:cNvPr>
          <p:cNvSpPr txBox="1">
            <a:spLocks/>
          </p:cNvSpPr>
          <p:nvPr/>
        </p:nvSpPr>
        <p:spPr>
          <a:xfrm>
            <a:off x="2536736" y="4051888"/>
            <a:ext cx="2690209"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anggota klaster yang terbentuk</a:t>
            </a:r>
            <a:endParaRPr lang="en-ID" sz="1050" dirty="0"/>
          </a:p>
        </p:txBody>
      </p:sp>
    </p:spTree>
    <p:extLst>
      <p:ext uri="{BB962C8B-B14F-4D97-AF65-F5344CB8AC3E}">
        <p14:creationId xmlns:p14="http://schemas.microsoft.com/office/powerpoint/2010/main" val="4151361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pic>
        <p:nvPicPr>
          <p:cNvPr id="9" name="Picture 8" descr="A graph with different colored squares&#10;&#10;Description automatically generated">
            <a:extLst>
              <a:ext uri="{FF2B5EF4-FFF2-40B4-BE49-F238E27FC236}">
                <a16:creationId xmlns:a16="http://schemas.microsoft.com/office/drawing/2014/main" id="{F23E6D71-3C7F-4523-BB50-8E6ED3C66600}"/>
              </a:ext>
            </a:extLst>
          </p:cNvPr>
          <p:cNvPicPr/>
          <p:nvPr/>
        </p:nvPicPr>
        <p:blipFill>
          <a:blip r:embed="rId3"/>
          <a:stretch>
            <a:fillRect/>
          </a:stretch>
        </p:blipFill>
        <p:spPr>
          <a:xfrm>
            <a:off x="4417060" y="991225"/>
            <a:ext cx="4287520" cy="3337560"/>
          </a:xfrm>
          <a:prstGeom prst="rect">
            <a:avLst/>
          </a:prstGeom>
        </p:spPr>
      </p:pic>
      <p:graphicFrame>
        <p:nvGraphicFramePr>
          <p:cNvPr id="10" name="Table 9">
            <a:extLst>
              <a:ext uri="{FF2B5EF4-FFF2-40B4-BE49-F238E27FC236}">
                <a16:creationId xmlns:a16="http://schemas.microsoft.com/office/drawing/2014/main" id="{1856AA79-E65B-4A2D-B20A-60720EA12015}"/>
              </a:ext>
            </a:extLst>
          </p:cNvPr>
          <p:cNvGraphicFramePr>
            <a:graphicFrameLocks noGrp="1"/>
          </p:cNvGraphicFramePr>
          <p:nvPr>
            <p:extLst>
              <p:ext uri="{D42A27DB-BD31-4B8C-83A1-F6EECF244321}">
                <p14:modId xmlns:p14="http://schemas.microsoft.com/office/powerpoint/2010/main" val="4094259195"/>
              </p:ext>
            </p:extLst>
          </p:nvPr>
        </p:nvGraphicFramePr>
        <p:xfrm>
          <a:off x="514448" y="3300411"/>
          <a:ext cx="3260712" cy="951675"/>
        </p:xfrm>
        <a:graphic>
          <a:graphicData uri="http://schemas.openxmlformats.org/drawingml/2006/table">
            <a:tbl>
              <a:tblPr firstRow="1" firstCol="1" bandRow="1">
                <a:tableStyleId>{1176BA0C-36CF-444F-8144-008A9575A7CD}</a:tableStyleId>
              </a:tblPr>
              <a:tblGrid>
                <a:gridCol w="650684">
                  <a:extLst>
                    <a:ext uri="{9D8B030D-6E8A-4147-A177-3AD203B41FA5}">
                      <a16:colId xmlns:a16="http://schemas.microsoft.com/office/drawing/2014/main" val="4067713633"/>
                    </a:ext>
                  </a:extLst>
                </a:gridCol>
                <a:gridCol w="658382">
                  <a:extLst>
                    <a:ext uri="{9D8B030D-6E8A-4147-A177-3AD203B41FA5}">
                      <a16:colId xmlns:a16="http://schemas.microsoft.com/office/drawing/2014/main" val="2518232835"/>
                    </a:ext>
                  </a:extLst>
                </a:gridCol>
                <a:gridCol w="658382">
                  <a:extLst>
                    <a:ext uri="{9D8B030D-6E8A-4147-A177-3AD203B41FA5}">
                      <a16:colId xmlns:a16="http://schemas.microsoft.com/office/drawing/2014/main" val="1072019906"/>
                    </a:ext>
                  </a:extLst>
                </a:gridCol>
                <a:gridCol w="646632">
                  <a:extLst>
                    <a:ext uri="{9D8B030D-6E8A-4147-A177-3AD203B41FA5}">
                      <a16:colId xmlns:a16="http://schemas.microsoft.com/office/drawing/2014/main" val="1379093513"/>
                    </a:ext>
                  </a:extLst>
                </a:gridCol>
                <a:gridCol w="646632">
                  <a:extLst>
                    <a:ext uri="{9D8B030D-6E8A-4147-A177-3AD203B41FA5}">
                      <a16:colId xmlns:a16="http://schemas.microsoft.com/office/drawing/2014/main" val="2999854487"/>
                    </a:ext>
                  </a:extLst>
                </a:gridCol>
              </a:tblGrid>
              <a:tr h="387985">
                <a:tc>
                  <a:txBody>
                    <a:bodyPr/>
                    <a:lstStyle/>
                    <a:p>
                      <a:pPr algn="ctr">
                        <a:lnSpc>
                          <a:spcPct val="150000"/>
                        </a:lnSpc>
                        <a:spcAft>
                          <a:spcPts val="0"/>
                        </a:spcAft>
                      </a:pPr>
                      <a:r>
                        <a:rPr lang="id-ID" sz="1100" dirty="0">
                          <a:effectLst/>
                        </a:rPr>
                        <a:t>Xi score</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err="1">
                          <a:effectLst/>
                        </a:rPr>
                        <a:t>minpts</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000" dirty="0">
                          <a:effectLst/>
                        </a:rPr>
                        <a:t>Jumlah </a:t>
                      </a:r>
                      <a:r>
                        <a:rPr lang="en-US" sz="1000" dirty="0" err="1">
                          <a:effectLst/>
                        </a:rPr>
                        <a:t>Klaster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dirty="0">
                          <a:effectLst/>
                        </a:rPr>
                        <a:t>Noise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800" dirty="0">
                          <a:effectLst/>
                        </a:rPr>
                        <a:t>Silhouette Coefficient</a:t>
                      </a:r>
                      <a:endParaRPr lang="en-ID"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4665814"/>
                  </a:ext>
                </a:extLst>
              </a:tr>
              <a:tr h="0">
                <a:tc>
                  <a:txBody>
                    <a:bodyPr/>
                    <a:lstStyle/>
                    <a:p>
                      <a:pPr algn="ctr">
                        <a:lnSpc>
                          <a:spcPct val="150000"/>
                        </a:lnSpc>
                        <a:spcAft>
                          <a:spcPts val="0"/>
                        </a:spcAft>
                      </a:pPr>
                      <a:r>
                        <a:rPr lang="id-ID" sz="1200" b="1" dirty="0">
                          <a:effectLst/>
                        </a:rPr>
                        <a:t>0,05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10</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6</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id-ID" sz="1200" b="1" dirty="0">
                          <a:effectLst/>
                        </a:rPr>
                        <a:t>1655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D" sz="1200" b="1" dirty="0">
                          <a:effectLst/>
                        </a:rPr>
                        <a:t>0</a:t>
                      </a:r>
                      <a:r>
                        <a:rPr lang="id-ID" sz="1200" b="1" dirty="0">
                          <a:effectLst/>
                        </a:rPr>
                        <a:t>,</a:t>
                      </a:r>
                      <a:r>
                        <a:rPr lang="en-ID" sz="1200" b="1" dirty="0">
                          <a:effectLst/>
                        </a:rPr>
                        <a:t>6508317895</a:t>
                      </a:r>
                      <a:endParaRPr lang="en-ID"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5999787"/>
                  </a:ext>
                </a:extLst>
              </a:tr>
            </a:tbl>
          </a:graphicData>
        </a:graphic>
      </p:graphicFrame>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647983" y="1918387"/>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Hasil plot </a:t>
            </a:r>
            <a:r>
              <a:rPr lang="id-ID" sz="1200" i="1" dirty="0"/>
              <a:t>silhouette coefficient </a:t>
            </a:r>
          </a:p>
          <a:p>
            <a:pPr marL="0" indent="0" algn="ctr"/>
            <a:r>
              <a:rPr lang="id-ID" sz="1200" dirty="0"/>
              <a:t>algoritm OPTICS</a:t>
            </a:r>
            <a:endParaRPr lang="en-ID" sz="1050" dirty="0"/>
          </a:p>
        </p:txBody>
      </p:sp>
    </p:spTree>
    <p:extLst>
      <p:ext uri="{BB962C8B-B14F-4D97-AF65-F5344CB8AC3E}">
        <p14:creationId xmlns:p14="http://schemas.microsoft.com/office/powerpoint/2010/main" val="417851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p35"/>
          <p:cNvSpPr txBox="1">
            <a:spLocks noGrp="1"/>
          </p:cNvSpPr>
          <p:nvPr>
            <p:ph type="title"/>
          </p:nvPr>
        </p:nvSpPr>
        <p:spPr>
          <a:xfrm>
            <a:off x="2093119" y="2153438"/>
            <a:ext cx="6330881" cy="113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T</a:t>
            </a:r>
            <a:r>
              <a:rPr lang="en-ID" dirty="0"/>
              <a:t>INJAUAN PUSTAKA</a:t>
            </a:r>
            <a:endParaRPr dirty="0"/>
          </a:p>
        </p:txBody>
      </p:sp>
      <p:sp>
        <p:nvSpPr>
          <p:cNvPr id="3183" name="Google Shape;3183;p35"/>
          <p:cNvSpPr txBox="1">
            <a:spLocks noGrp="1"/>
          </p:cNvSpPr>
          <p:nvPr>
            <p:ph type="subTitle" idx="1"/>
          </p:nvPr>
        </p:nvSpPr>
        <p:spPr>
          <a:xfrm>
            <a:off x="4943475" y="3289850"/>
            <a:ext cx="3480625" cy="525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endParaRPr dirty="0"/>
          </a:p>
        </p:txBody>
      </p:sp>
      <p:sp>
        <p:nvSpPr>
          <p:cNvPr id="3184" name="Google Shape;3184;p35"/>
          <p:cNvSpPr txBox="1">
            <a:spLocks noGrp="1"/>
          </p:cNvSpPr>
          <p:nvPr>
            <p:ph type="title" idx="2"/>
          </p:nvPr>
        </p:nvSpPr>
        <p:spPr>
          <a:xfrm>
            <a:off x="4184700" y="1327763"/>
            <a:ext cx="4239300" cy="825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02.</a:t>
            </a:r>
            <a:endParaRPr dirty="0"/>
          </a:p>
        </p:txBody>
      </p:sp>
      <p:pic>
        <p:nvPicPr>
          <p:cNvPr id="5" name="Picture 4">
            <a:extLst>
              <a:ext uri="{FF2B5EF4-FFF2-40B4-BE49-F238E27FC236}">
                <a16:creationId xmlns:a16="http://schemas.microsoft.com/office/drawing/2014/main" id="{C9C91BC0-39A4-4022-9E6D-3906501718E8}"/>
              </a:ext>
            </a:extLst>
          </p:cNvPr>
          <p:cNvPicPr>
            <a:picLocks noChangeAspect="1"/>
          </p:cNvPicPr>
          <p:nvPr/>
        </p:nvPicPr>
        <p:blipFill>
          <a:blip r:embed="rId3"/>
          <a:stretch>
            <a:fillRect/>
          </a:stretch>
        </p:blipFill>
        <p:spPr>
          <a:xfrm>
            <a:off x="199187" y="138907"/>
            <a:ext cx="596001" cy="596001"/>
          </a:xfrm>
          <a:prstGeom prst="rect">
            <a:avLst/>
          </a:prstGeom>
        </p:spPr>
      </p:pic>
    </p:spTree>
    <p:extLst>
      <p:ext uri="{BB962C8B-B14F-4D97-AF65-F5344CB8AC3E}">
        <p14:creationId xmlns:p14="http://schemas.microsoft.com/office/powerpoint/2010/main" val="82722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3290839" y="1313312"/>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Wordcloud Klaster terbaik</a:t>
            </a:r>
            <a:endParaRPr lang="en-ID" sz="1050" dirty="0"/>
          </a:p>
        </p:txBody>
      </p:sp>
      <p:pic>
        <p:nvPicPr>
          <p:cNvPr id="7" name="Picture 6" descr="A close up of words&#10;&#10;Description automatically generated">
            <a:extLst>
              <a:ext uri="{FF2B5EF4-FFF2-40B4-BE49-F238E27FC236}">
                <a16:creationId xmlns:a16="http://schemas.microsoft.com/office/drawing/2014/main" id="{2B6AC762-7CDE-41C6-90DC-51474CBAAC65}"/>
              </a:ext>
            </a:extLst>
          </p:cNvPr>
          <p:cNvPicPr/>
          <p:nvPr/>
        </p:nvPicPr>
        <p:blipFill>
          <a:blip r:embed="rId3"/>
          <a:stretch>
            <a:fillRect/>
          </a:stretch>
        </p:blipFill>
        <p:spPr>
          <a:xfrm>
            <a:off x="347365" y="2082213"/>
            <a:ext cx="4224635" cy="2293753"/>
          </a:xfrm>
          <a:prstGeom prst="rect">
            <a:avLst/>
          </a:prstGeom>
        </p:spPr>
      </p:pic>
      <p:pic>
        <p:nvPicPr>
          <p:cNvPr id="8" name="Picture 7" descr="A word cloud with different colored text&#10;&#10;Description automatically generated">
            <a:extLst>
              <a:ext uri="{FF2B5EF4-FFF2-40B4-BE49-F238E27FC236}">
                <a16:creationId xmlns:a16="http://schemas.microsoft.com/office/drawing/2014/main" id="{B32B6FBE-5520-4797-8992-8FE5A8B7BBE3}"/>
              </a:ext>
            </a:extLst>
          </p:cNvPr>
          <p:cNvPicPr/>
          <p:nvPr/>
        </p:nvPicPr>
        <p:blipFill>
          <a:blip r:embed="rId4"/>
          <a:stretch>
            <a:fillRect/>
          </a:stretch>
        </p:blipFill>
        <p:spPr>
          <a:xfrm>
            <a:off x="4804038" y="2082213"/>
            <a:ext cx="4135422" cy="2293753"/>
          </a:xfrm>
          <a:prstGeom prst="rect">
            <a:avLst/>
          </a:prstGeom>
        </p:spPr>
      </p:pic>
    </p:spTree>
    <p:extLst>
      <p:ext uri="{BB962C8B-B14F-4D97-AF65-F5344CB8AC3E}">
        <p14:creationId xmlns:p14="http://schemas.microsoft.com/office/powerpoint/2010/main" val="1090161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3234061" y="1313312"/>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Wordcloud Klaster terbaik</a:t>
            </a:r>
            <a:endParaRPr lang="en-ID" sz="1050" dirty="0"/>
          </a:p>
        </p:txBody>
      </p:sp>
      <p:pic>
        <p:nvPicPr>
          <p:cNvPr id="9" name="Picture 8" descr="A word cloud with different colored text&#10;&#10;Description automatically generated">
            <a:extLst>
              <a:ext uri="{FF2B5EF4-FFF2-40B4-BE49-F238E27FC236}">
                <a16:creationId xmlns:a16="http://schemas.microsoft.com/office/drawing/2014/main" id="{7555F6E3-48A8-492E-8C35-7AABBF994889}"/>
              </a:ext>
            </a:extLst>
          </p:cNvPr>
          <p:cNvPicPr/>
          <p:nvPr/>
        </p:nvPicPr>
        <p:blipFill>
          <a:blip r:embed="rId3"/>
          <a:stretch>
            <a:fillRect/>
          </a:stretch>
        </p:blipFill>
        <p:spPr>
          <a:xfrm>
            <a:off x="215756" y="2177447"/>
            <a:ext cx="4262179" cy="2336683"/>
          </a:xfrm>
          <a:prstGeom prst="rect">
            <a:avLst/>
          </a:prstGeom>
        </p:spPr>
      </p:pic>
      <p:pic>
        <p:nvPicPr>
          <p:cNvPr id="10" name="Picture 9" descr="A close up of words&#10;&#10;Description automatically generated">
            <a:extLst>
              <a:ext uri="{FF2B5EF4-FFF2-40B4-BE49-F238E27FC236}">
                <a16:creationId xmlns:a16="http://schemas.microsoft.com/office/drawing/2014/main" id="{76BC50A8-2C04-45A7-B2BB-2448105A4691}"/>
              </a:ext>
            </a:extLst>
          </p:cNvPr>
          <p:cNvPicPr/>
          <p:nvPr/>
        </p:nvPicPr>
        <p:blipFill>
          <a:blip r:embed="rId4"/>
          <a:stretch>
            <a:fillRect/>
          </a:stretch>
        </p:blipFill>
        <p:spPr>
          <a:xfrm>
            <a:off x="4629783" y="2203232"/>
            <a:ext cx="4298461" cy="2285114"/>
          </a:xfrm>
          <a:prstGeom prst="rect">
            <a:avLst/>
          </a:prstGeom>
        </p:spPr>
      </p:pic>
    </p:spTree>
    <p:extLst>
      <p:ext uri="{BB962C8B-B14F-4D97-AF65-F5344CB8AC3E}">
        <p14:creationId xmlns:p14="http://schemas.microsoft.com/office/powerpoint/2010/main" val="3673558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Evaluasi Hasil Analisis</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3234061" y="1313312"/>
            <a:ext cx="26758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200" dirty="0"/>
              <a:t>Wordcloud Klaster terbaik</a:t>
            </a:r>
            <a:endParaRPr lang="en-ID" sz="1050" dirty="0"/>
          </a:p>
        </p:txBody>
      </p:sp>
      <p:pic>
        <p:nvPicPr>
          <p:cNvPr id="7" name="Picture 6" descr="A close up of words&#10;&#10;Description automatically generated">
            <a:extLst>
              <a:ext uri="{FF2B5EF4-FFF2-40B4-BE49-F238E27FC236}">
                <a16:creationId xmlns:a16="http://schemas.microsoft.com/office/drawing/2014/main" id="{3C54B0B1-B16E-458B-B3CC-9675DF36D175}"/>
              </a:ext>
            </a:extLst>
          </p:cNvPr>
          <p:cNvPicPr/>
          <p:nvPr/>
        </p:nvPicPr>
        <p:blipFill>
          <a:blip r:embed="rId3"/>
          <a:stretch>
            <a:fillRect/>
          </a:stretch>
        </p:blipFill>
        <p:spPr>
          <a:xfrm>
            <a:off x="161614" y="2082213"/>
            <a:ext cx="4410386" cy="2369610"/>
          </a:xfrm>
          <a:prstGeom prst="rect">
            <a:avLst/>
          </a:prstGeom>
        </p:spPr>
      </p:pic>
      <p:pic>
        <p:nvPicPr>
          <p:cNvPr id="8" name="Picture 7" descr="A word cloud with different colored text&#10;&#10;Description automatically generated">
            <a:extLst>
              <a:ext uri="{FF2B5EF4-FFF2-40B4-BE49-F238E27FC236}">
                <a16:creationId xmlns:a16="http://schemas.microsoft.com/office/drawing/2014/main" id="{764DF82D-1905-4C0D-96F1-540EB34545C4}"/>
              </a:ext>
            </a:extLst>
          </p:cNvPr>
          <p:cNvPicPr/>
          <p:nvPr/>
        </p:nvPicPr>
        <p:blipFill>
          <a:blip r:embed="rId4"/>
          <a:stretch>
            <a:fillRect/>
          </a:stretch>
        </p:blipFill>
        <p:spPr>
          <a:xfrm>
            <a:off x="4753934" y="2082213"/>
            <a:ext cx="4297032" cy="2387180"/>
          </a:xfrm>
          <a:prstGeom prst="rect">
            <a:avLst/>
          </a:prstGeom>
        </p:spPr>
      </p:pic>
    </p:spTree>
    <p:extLst>
      <p:ext uri="{BB962C8B-B14F-4D97-AF65-F5344CB8AC3E}">
        <p14:creationId xmlns:p14="http://schemas.microsoft.com/office/powerpoint/2010/main" val="267729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Kesimpulan</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720000" y="2649907"/>
            <a:ext cx="74520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lvl="0" algn="just">
              <a:buAutoNum type="arabicPeriod"/>
            </a:pPr>
            <a:r>
              <a:rPr lang="en-US" sz="1200" dirty="0"/>
              <a:t>Hasil penerapan </a:t>
            </a:r>
            <a:r>
              <a:rPr lang="en-US" sz="1200" dirty="0" err="1"/>
              <a:t>klasterisasi</a:t>
            </a:r>
            <a:r>
              <a:rPr lang="en-US" sz="1200" dirty="0"/>
              <a:t> penyebaran penyakit menular langsung pada studi kasus COVID-19 dengan menggunakan </a:t>
            </a:r>
            <a:r>
              <a:rPr lang="en-US" sz="1200" dirty="0" err="1"/>
              <a:t>algoritma</a:t>
            </a:r>
            <a:r>
              <a:rPr lang="en-US" sz="1200" dirty="0"/>
              <a:t> DBSCAN dan OPTICS pada tweet terkait penyebaran penyakit menular langsung (studi kasus Covid-19) pada beberapa sampel yang menghasilkan parameter optimal pada eps = 1,35 dan </a:t>
            </a:r>
            <a:r>
              <a:rPr lang="en-US" sz="1200" dirty="0" err="1"/>
              <a:t>minpts</a:t>
            </a:r>
            <a:r>
              <a:rPr lang="en-US" sz="1200" dirty="0"/>
              <a:t> = 10. Parameter tersebut menghasilkan 1 </a:t>
            </a:r>
            <a:r>
              <a:rPr lang="en-US" sz="1200" dirty="0" err="1"/>
              <a:t>klaster</a:t>
            </a:r>
            <a:r>
              <a:rPr lang="en-US" sz="1200" dirty="0"/>
              <a:t>, 19 noise, dan nilai silhouette coefficient sebesar 0,0056951958. Sedangkan, </a:t>
            </a:r>
            <a:r>
              <a:rPr lang="en-US" sz="1200" dirty="0" err="1"/>
              <a:t>algoritma</a:t>
            </a:r>
            <a:r>
              <a:rPr lang="en-US" sz="1200" dirty="0"/>
              <a:t> OPTICS menghasilkan parameter optimal pada xi score = 0,05 dan </a:t>
            </a:r>
            <a:r>
              <a:rPr lang="en-US" sz="1200" dirty="0" err="1"/>
              <a:t>minpts</a:t>
            </a:r>
            <a:r>
              <a:rPr lang="en-US" sz="1200" dirty="0"/>
              <a:t> = 10. Parameter OPTICS ini menghasilkan </a:t>
            </a:r>
            <a:r>
              <a:rPr lang="en-US" sz="1200" dirty="0" err="1"/>
              <a:t>klaster</a:t>
            </a:r>
            <a:r>
              <a:rPr lang="en-US" sz="1200" dirty="0"/>
              <a:t> terbaik sebesar 6 </a:t>
            </a:r>
            <a:r>
              <a:rPr lang="en-US" sz="1200" dirty="0" err="1"/>
              <a:t>klaster</a:t>
            </a:r>
            <a:r>
              <a:rPr lang="en-US" sz="1200" dirty="0"/>
              <a:t>, 1655 noise, dan nilai silhouette coefficient sebesar 0,6508317895.</a:t>
            </a:r>
            <a:endParaRPr lang="id-ID" sz="1200" dirty="0"/>
          </a:p>
          <a:p>
            <a:pPr lvl="0" algn="just">
              <a:buAutoNum type="arabicPeriod"/>
            </a:pPr>
            <a:endParaRPr lang="en-US" sz="1200" dirty="0"/>
          </a:p>
          <a:p>
            <a:pPr lvl="0" algn="just">
              <a:buAutoNum type="arabicPeriod" startAt="2"/>
            </a:pPr>
            <a:r>
              <a:rPr lang="en-US" sz="1200" dirty="0" err="1"/>
              <a:t>Geovisualisasi</a:t>
            </a:r>
            <a:r>
              <a:rPr lang="en-US" sz="1200" dirty="0"/>
              <a:t> berhasil diterapkan pada hasil </a:t>
            </a:r>
            <a:r>
              <a:rPr lang="en-US" sz="1200" dirty="0" err="1"/>
              <a:t>klasterisasi</a:t>
            </a:r>
            <a:r>
              <a:rPr lang="en-US" sz="1200" dirty="0"/>
              <a:t> kedua data tweet dengan </a:t>
            </a:r>
            <a:r>
              <a:rPr lang="en-US" sz="1200" dirty="0" err="1"/>
              <a:t>algoritma</a:t>
            </a:r>
            <a:r>
              <a:rPr lang="en-US" sz="1200" dirty="0"/>
              <a:t> DBSCAN dan OPTICS. Hasil </a:t>
            </a:r>
            <a:r>
              <a:rPr lang="en-US" sz="1200" dirty="0" err="1"/>
              <a:t>geovisualisasi</a:t>
            </a:r>
            <a:r>
              <a:rPr lang="en-US" sz="1200" dirty="0"/>
              <a:t> ini memiliki batasan menggunakan Bahasa Indonesia, namun hasil dari </a:t>
            </a:r>
            <a:r>
              <a:rPr lang="en-US" sz="1200" dirty="0" err="1"/>
              <a:t>geovisualisasi</a:t>
            </a:r>
            <a:r>
              <a:rPr lang="en-US" sz="1200" dirty="0"/>
              <a:t> masih terdapat titik – titik di luar wilayah Indonesia. Hal itu terjadi disebabkan oleh Bahasa Indonesia yang digunakan pada daerah di luar wilayah Indonesia. </a:t>
            </a:r>
            <a:endParaRPr lang="id-ID" sz="1200" dirty="0"/>
          </a:p>
          <a:p>
            <a:pPr lvl="0" algn="just">
              <a:buAutoNum type="arabicPeriod" startAt="2"/>
            </a:pPr>
            <a:endParaRPr lang="id-ID" sz="1200" dirty="0"/>
          </a:p>
          <a:p>
            <a:pPr lvl="0" algn="just">
              <a:buAutoNum type="arabicPeriod" startAt="2"/>
            </a:pPr>
            <a:r>
              <a:rPr lang="en-US" sz="1200" dirty="0"/>
              <a:t>Diperoleh 6 term tertinggi pada 6 </a:t>
            </a:r>
            <a:r>
              <a:rPr lang="en-US" sz="1200" dirty="0" err="1"/>
              <a:t>klaster</a:t>
            </a:r>
            <a:r>
              <a:rPr lang="en-US" sz="1200" dirty="0"/>
              <a:t> yang terbentuk pada hasil clustering terbaik, yaitu term “sakit kepala” pada </a:t>
            </a:r>
            <a:r>
              <a:rPr lang="en-US" sz="1200" dirty="0" err="1"/>
              <a:t>klaster</a:t>
            </a:r>
            <a:r>
              <a:rPr lang="en-US" sz="1200" dirty="0"/>
              <a:t> 1, term “diare” pada </a:t>
            </a:r>
            <a:r>
              <a:rPr lang="en-US" sz="1200" dirty="0" err="1"/>
              <a:t>klaster</a:t>
            </a:r>
            <a:r>
              <a:rPr lang="en-US" sz="1200" dirty="0"/>
              <a:t> 2, term “pilek” pada </a:t>
            </a:r>
            <a:r>
              <a:rPr lang="en-US" sz="1200" dirty="0" err="1"/>
              <a:t>klaster</a:t>
            </a:r>
            <a:r>
              <a:rPr lang="en-US" sz="1200" dirty="0"/>
              <a:t> 3, term “batuk” pada </a:t>
            </a:r>
            <a:r>
              <a:rPr lang="en-US" sz="1200" dirty="0" err="1"/>
              <a:t>klaster</a:t>
            </a:r>
            <a:r>
              <a:rPr lang="en-US" sz="1200" dirty="0"/>
              <a:t> 4, term “</a:t>
            </a:r>
            <a:r>
              <a:rPr lang="en-US" sz="1200" dirty="0" err="1"/>
              <a:t>covid</a:t>
            </a:r>
            <a:r>
              <a:rPr lang="en-US" sz="1200" dirty="0"/>
              <a:t>” pada </a:t>
            </a:r>
            <a:r>
              <a:rPr lang="en-US" sz="1200" dirty="0" err="1"/>
              <a:t>klaster</a:t>
            </a:r>
            <a:r>
              <a:rPr lang="en-US" sz="1200" dirty="0"/>
              <a:t> 5, dan term “demam” pada </a:t>
            </a:r>
            <a:r>
              <a:rPr lang="en-US" sz="1200" dirty="0" err="1"/>
              <a:t>klaster</a:t>
            </a:r>
            <a:r>
              <a:rPr lang="en-US" sz="1200" dirty="0"/>
              <a:t> 6.</a:t>
            </a:r>
          </a:p>
        </p:txBody>
      </p:sp>
    </p:spTree>
    <p:extLst>
      <p:ext uri="{BB962C8B-B14F-4D97-AF65-F5344CB8AC3E}">
        <p14:creationId xmlns:p14="http://schemas.microsoft.com/office/powerpoint/2010/main" val="4165500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id-ID" sz="2800" dirty="0"/>
              <a:t>HASIL PEMBAHASAN</a:t>
            </a:r>
            <a:endParaRPr sz="28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86448" y="964019"/>
            <a:ext cx="429703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id-ID" b="1" dirty="0"/>
              <a:t>Saran</a:t>
            </a:r>
            <a:endParaRPr lang="en-ID" b="1" dirty="0"/>
          </a:p>
        </p:txBody>
      </p:sp>
      <p:sp>
        <p:nvSpPr>
          <p:cNvPr id="12" name="Google Shape;3176;p34">
            <a:extLst>
              <a:ext uri="{FF2B5EF4-FFF2-40B4-BE49-F238E27FC236}">
                <a16:creationId xmlns:a16="http://schemas.microsoft.com/office/drawing/2014/main" id="{855FFE09-B632-47CE-A117-90EBB45AE7B8}"/>
              </a:ext>
            </a:extLst>
          </p:cNvPr>
          <p:cNvSpPr txBox="1">
            <a:spLocks/>
          </p:cNvSpPr>
          <p:nvPr/>
        </p:nvSpPr>
        <p:spPr>
          <a:xfrm>
            <a:off x="720000" y="2649907"/>
            <a:ext cx="7452077" cy="76890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lvl="0"/>
            <a:r>
              <a:rPr lang="en-US" sz="1400" dirty="0"/>
              <a:t>1.	Menggunakan fungsi pencarian lain seperti hashtag atau mention sehingga data yang didapatkan lebih spesifik.</a:t>
            </a:r>
          </a:p>
          <a:p>
            <a:pPr marL="127000" lvl="0" indent="0"/>
            <a:endParaRPr lang="id-ID" sz="1400" dirty="0"/>
          </a:p>
          <a:p>
            <a:pPr marL="469900" lvl="0" indent="-342900">
              <a:buAutoNum type="arabicPeriod" startAt="2"/>
            </a:pPr>
            <a:r>
              <a:rPr lang="en-US" sz="1400" dirty="0"/>
              <a:t>Pengembangan penelitian selanjutnya dapat menggunakan metode lain agar menyesuaikan karakteristik data teks.</a:t>
            </a:r>
            <a:endParaRPr lang="id-ID" sz="1400" dirty="0"/>
          </a:p>
          <a:p>
            <a:pPr marL="469900" lvl="0" indent="-342900">
              <a:buAutoNum type="arabicPeriod" startAt="2"/>
            </a:pPr>
            <a:endParaRPr lang="id-ID" sz="1400" dirty="0"/>
          </a:p>
          <a:p>
            <a:pPr marL="469900" lvl="0" indent="-342900">
              <a:buAutoNum type="arabicPeriod" startAt="2"/>
            </a:pPr>
            <a:r>
              <a:rPr lang="en-US" sz="1400" dirty="0"/>
              <a:t>Analisis dalam penelitian ini dibatasi pada metode unsupervised learning. Oleh karena itu, pengembangan penelitian selanjutnya diharapkan mampu menganalisis tingkat gejala penyakit penderita di tingkat kabupaten dan desa dengan menggunakan metode supervised learning.</a:t>
            </a:r>
          </a:p>
        </p:txBody>
      </p:sp>
    </p:spTree>
    <p:extLst>
      <p:ext uri="{BB962C8B-B14F-4D97-AF65-F5344CB8AC3E}">
        <p14:creationId xmlns:p14="http://schemas.microsoft.com/office/powerpoint/2010/main" val="3123423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0"/>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DAFTAR PUSTAKA</a:t>
            </a:r>
            <a:endParaRPr sz="2800" dirty="0"/>
          </a:p>
        </p:txBody>
      </p:sp>
      <p:sp>
        <p:nvSpPr>
          <p:cNvPr id="5" name="Google Shape;3176;p34">
            <a:extLst>
              <a:ext uri="{FF2B5EF4-FFF2-40B4-BE49-F238E27FC236}">
                <a16:creationId xmlns:a16="http://schemas.microsoft.com/office/drawing/2014/main" id="{E899446E-5213-4AD7-AAB2-9C64ED29077E}"/>
              </a:ext>
            </a:extLst>
          </p:cNvPr>
          <p:cNvSpPr txBox="1">
            <a:spLocks/>
          </p:cNvSpPr>
          <p:nvPr/>
        </p:nvSpPr>
        <p:spPr>
          <a:xfrm>
            <a:off x="458628" y="2571750"/>
            <a:ext cx="822674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dirty="0"/>
              <a:t>Baumgartner, C., &amp; Graber, A. (2007). Data mining and knowledge discovery in metabolomics. Successes and New 	Directions in Data Mining, 39(11), 141–166. https://doi.org/10.4018/978-1-59904-645-7.ch007</a:t>
            </a:r>
          </a:p>
          <a:p>
            <a:pPr marL="127000" indent="0"/>
            <a:r>
              <a:rPr lang="en-ID" sz="1200" dirty="0"/>
              <a:t>Budiman, S., </a:t>
            </a:r>
            <a:r>
              <a:rPr lang="en-ID" sz="1200" dirty="0" err="1"/>
              <a:t>Safitri</a:t>
            </a:r>
            <a:r>
              <a:rPr lang="en-ID" sz="1200" dirty="0"/>
              <a:t>, D., &amp; </a:t>
            </a:r>
            <a:r>
              <a:rPr lang="en-ID" sz="1200" dirty="0" err="1"/>
              <a:t>Ispriyanti</a:t>
            </a:r>
            <a:r>
              <a:rPr lang="en-ID" sz="1200" dirty="0"/>
              <a:t>, D. (2016). Perbandingan Metode K-Means Dan Metode </a:t>
            </a:r>
            <a:r>
              <a:rPr lang="en-ID" sz="1200" dirty="0" err="1"/>
              <a:t>Dbscan</a:t>
            </a:r>
            <a:r>
              <a:rPr lang="en-ID" sz="1200" dirty="0"/>
              <a:t> Pada 	Pengelompokan Rumah </a:t>
            </a:r>
            <a:r>
              <a:rPr lang="en-ID" sz="1200" dirty="0" err="1"/>
              <a:t>Kost</a:t>
            </a:r>
            <a:r>
              <a:rPr lang="en-ID" sz="1200" dirty="0"/>
              <a:t> Mahasiswa Di Kelurahan </a:t>
            </a:r>
            <a:r>
              <a:rPr lang="en-ID" sz="1200" dirty="0" err="1"/>
              <a:t>Tembalang</a:t>
            </a:r>
            <a:r>
              <a:rPr lang="en-ID" sz="1200" dirty="0"/>
              <a:t> Semarang. Jurnal Gaussian, 5(4), 757–762.</a:t>
            </a:r>
          </a:p>
          <a:p>
            <a:pPr marL="127000" indent="0"/>
            <a:r>
              <a:rPr lang="en-ID" sz="1200" dirty="0"/>
              <a:t>Chakrabarti, S., Ester, M., Fayyad, U., &amp; </a:t>
            </a:r>
            <a:r>
              <a:rPr lang="en-ID" sz="1200" dirty="0" err="1"/>
              <a:t>Gehrke</a:t>
            </a:r>
            <a:r>
              <a:rPr lang="en-ID" sz="1200" dirty="0"/>
              <a:t>, J. (2006). Data mining curriculum: a proposal. </a:t>
            </a:r>
            <a:r>
              <a:rPr lang="en-ID" sz="1200" dirty="0" err="1"/>
              <a:t>Acm</a:t>
            </a:r>
            <a:r>
              <a:rPr lang="en-ID" sz="1200" dirty="0"/>
              <a:t> </a:t>
            </a:r>
            <a:r>
              <a:rPr lang="en-ID" sz="1200" dirty="0" err="1"/>
              <a:t>Sigkdd</a:t>
            </a:r>
            <a:r>
              <a:rPr lang="en-ID" sz="1200" dirty="0"/>
              <a:t>, 1–10. 	http://pdf.aminer.org/000/303/279/decision_tree_construction_from_multidimensional_structured_data.	pdf%5Cnhttp://scholar.google.com/scholar?hl=en&amp;btnG=Search&amp;q=intitle:Data+mining+curriculum:+</a:t>
            </a:r>
            <a:r>
              <a:rPr lang="en-ID" sz="1200" dirty="0" err="1"/>
              <a:t>A+pro</a:t>
            </a:r>
            <a:r>
              <a:rPr lang="en-ID" sz="1200" dirty="0"/>
              <a:t>	</a:t>
            </a:r>
            <a:r>
              <a:rPr lang="en-ID" sz="1200" dirty="0" err="1"/>
              <a:t>posal</a:t>
            </a:r>
            <a:r>
              <a:rPr lang="en-ID" sz="1200" dirty="0"/>
              <a:t>+(Version+1.0)#4%5Cnhttp://scholar.google.com/scholar</a:t>
            </a:r>
          </a:p>
          <a:p>
            <a:pPr marL="127000" indent="0"/>
            <a:r>
              <a:rPr lang="en-ID" sz="1200" dirty="0"/>
              <a:t>Crooks, A., </a:t>
            </a:r>
            <a:r>
              <a:rPr lang="en-ID" sz="1200" dirty="0" err="1"/>
              <a:t>Croitoru</a:t>
            </a:r>
            <a:r>
              <a:rPr lang="en-ID" sz="1200" dirty="0"/>
              <a:t>, A., </a:t>
            </a:r>
            <a:r>
              <a:rPr lang="en-ID" sz="1200" dirty="0" err="1"/>
              <a:t>Stefanidis</a:t>
            </a:r>
            <a:r>
              <a:rPr lang="en-ID" sz="1200" dirty="0"/>
              <a:t>, A., &amp; </a:t>
            </a:r>
            <a:r>
              <a:rPr lang="en-ID" sz="1200" dirty="0" err="1"/>
              <a:t>Radzikowski</a:t>
            </a:r>
            <a:r>
              <a:rPr lang="en-ID" sz="1200" dirty="0"/>
              <a:t>, J. (2013). #Earthquake: Twitter as a Distributed Sensor System. 	Transactions in GIS, 17(1), 124–147. https://doi.org/10.1111/j.1467-9671.2012.01359.x</a:t>
            </a:r>
          </a:p>
          <a:p>
            <a:pPr marL="127000" indent="0"/>
            <a:r>
              <a:rPr lang="en-ID" sz="1200" dirty="0"/>
              <a:t>Devi, A. S., Putra, I. K. G. D., &amp; </a:t>
            </a:r>
            <a:r>
              <a:rPr lang="en-ID" sz="1200" dirty="0" err="1"/>
              <a:t>Sukarsa</a:t>
            </a:r>
            <a:r>
              <a:rPr lang="en-ID" sz="1200" dirty="0"/>
              <a:t>, I. M. (2015). Implementasi Metode Clustering DBSCAN pada Proses Pengambilan 	Keputusan. Lontar Komputer : Jurnal Ilmiah Teknologi Informasi, 6(3), 185. 	https://doi.org/10.24843/lkjiti.2015.v06.i03.p05</a:t>
            </a:r>
          </a:p>
          <a:p>
            <a:pPr marL="127000" indent="0"/>
            <a:r>
              <a:rPr lang="en-ID" sz="1200" dirty="0" err="1"/>
              <a:t>Dwiarni</a:t>
            </a:r>
            <a:r>
              <a:rPr lang="en-ID" sz="1200" dirty="0"/>
              <a:t>, B. A., &amp; </a:t>
            </a:r>
            <a:r>
              <a:rPr lang="en-ID" sz="1200" dirty="0" err="1"/>
              <a:t>Setiyono</a:t>
            </a:r>
            <a:r>
              <a:rPr lang="en-ID" sz="1200" dirty="0"/>
              <a:t>, B. (2019). Akuisisi dan Clustering Data Sosial Media Menggunakan </a:t>
            </a:r>
            <a:r>
              <a:rPr lang="en-ID" sz="1200" dirty="0" err="1"/>
              <a:t>Algoritma</a:t>
            </a:r>
            <a:r>
              <a:rPr lang="en-ID" sz="1200" dirty="0"/>
              <a:t> K-Means sebagai 	Dasar untuk Mengetahui Profil Pengguna. Jurnal Sains Dan Seni, 8(2), 2337–3520. https://apps.twitter.com/</a:t>
            </a:r>
          </a:p>
          <a:p>
            <a:pPr marL="127000" indent="0"/>
            <a:r>
              <a:rPr lang="en-ID" sz="1200" dirty="0"/>
              <a:t>Fay, D. L. (1967). </a:t>
            </a:r>
            <a:r>
              <a:rPr lang="ja-JP" altLang="en-US" sz="1200" dirty="0"/>
              <a:t>済無</a:t>
            </a:r>
            <a:r>
              <a:rPr lang="en-ID" sz="1200" dirty="0"/>
              <a:t>No Title No Title No Title. </a:t>
            </a:r>
            <a:r>
              <a:rPr lang="en-ID" sz="1200" dirty="0" err="1"/>
              <a:t>Angewandte</a:t>
            </a:r>
            <a:r>
              <a:rPr lang="en-ID" sz="1200" dirty="0"/>
              <a:t> </a:t>
            </a:r>
            <a:r>
              <a:rPr lang="en-ID" sz="1200" dirty="0" err="1"/>
              <a:t>Chemie</a:t>
            </a:r>
            <a:r>
              <a:rPr lang="en-ID" sz="1200" dirty="0"/>
              <a:t> International Edition, 6(11), 951–952.</a:t>
            </a:r>
          </a:p>
          <a:p>
            <a:pPr marL="127000" indent="0"/>
            <a:r>
              <a:rPr lang="en-ID" sz="1200" dirty="0" err="1"/>
              <a:t>Feinerer</a:t>
            </a:r>
            <a:r>
              <a:rPr lang="en-ID" sz="1200" dirty="0"/>
              <a:t>, I., </a:t>
            </a:r>
            <a:r>
              <a:rPr lang="en-ID" sz="1200" dirty="0" err="1"/>
              <a:t>Hornik</a:t>
            </a:r>
            <a:r>
              <a:rPr lang="en-ID" sz="1200" dirty="0"/>
              <a:t>, K., &amp; Meyer, D. (2008). Text mining infrastructure in R. Journal of Statistical Software, 25(5), 1–54. 	https://doi.org/10.18637/jss.v025.i05</a:t>
            </a:r>
          </a:p>
          <a:p>
            <a:pPr marL="127000" indent="0"/>
            <a:r>
              <a:rPr lang="en-ID" sz="1200" dirty="0"/>
              <a:t>Freeman, J. (2019). What is an API? Application programming interfaces explained. In InfoWorld (pp. 1–9). 	https://www.infoworld.com/article/3269878/what-is-an-api-application-programming-interfaces-	explained.html</a:t>
            </a:r>
          </a:p>
          <a:p>
            <a:pPr marL="127000" indent="0"/>
            <a:r>
              <a:rPr lang="en-ID" sz="1200" dirty="0"/>
              <a:t>Han, J., </a:t>
            </a:r>
            <a:r>
              <a:rPr lang="en-ID" sz="1200" dirty="0" err="1"/>
              <a:t>Kamber</a:t>
            </a:r>
            <a:r>
              <a:rPr lang="en-ID" sz="1200" dirty="0"/>
              <a:t>, M., &amp; Pei, J. (Eds.). (2012). About the Authors. In Data Mining (Third Edition) (Third Edit, p. xxxv). Morgan 	Kaufmann. https://doi.org/https://doi.org/10.1016/B978-0-12-381479-1.00027-7</a:t>
            </a:r>
          </a:p>
          <a:p>
            <a:pPr marL="127000" indent="0"/>
            <a:endParaRPr lang="en-ID" sz="1200" dirty="0"/>
          </a:p>
        </p:txBody>
      </p:sp>
    </p:spTree>
    <p:extLst>
      <p:ext uri="{BB962C8B-B14F-4D97-AF65-F5344CB8AC3E}">
        <p14:creationId xmlns:p14="http://schemas.microsoft.com/office/powerpoint/2010/main" val="3956982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0"/>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DAFTAR PUSTAKA</a:t>
            </a:r>
            <a:endParaRPr sz="2800" dirty="0"/>
          </a:p>
        </p:txBody>
      </p:sp>
      <p:sp>
        <p:nvSpPr>
          <p:cNvPr id="5" name="Google Shape;3176;p34">
            <a:extLst>
              <a:ext uri="{FF2B5EF4-FFF2-40B4-BE49-F238E27FC236}">
                <a16:creationId xmlns:a16="http://schemas.microsoft.com/office/drawing/2014/main" id="{E899446E-5213-4AD7-AAB2-9C64ED29077E}"/>
              </a:ext>
            </a:extLst>
          </p:cNvPr>
          <p:cNvSpPr txBox="1">
            <a:spLocks/>
          </p:cNvSpPr>
          <p:nvPr/>
        </p:nvSpPr>
        <p:spPr>
          <a:xfrm>
            <a:off x="160020" y="2452230"/>
            <a:ext cx="882396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150" dirty="0"/>
              <a:t>Koko Mukti Wibowo, Indra </a:t>
            </a:r>
            <a:r>
              <a:rPr lang="en-ID" sz="1150" dirty="0" err="1"/>
              <a:t>Kanedi</a:t>
            </a:r>
            <a:r>
              <a:rPr lang="en-ID" sz="1150" dirty="0"/>
              <a:t>, J. J. (2021). Sistem Informasi Geografis (Sig) Menentukan Lokasi Pertambangan Batu Bara Di 	Provinsi Bengkulu Berbasis Website. Jurnal Media </a:t>
            </a:r>
            <a:r>
              <a:rPr lang="en-ID" sz="1150" dirty="0" err="1"/>
              <a:t>Infotama</a:t>
            </a:r>
            <a:r>
              <a:rPr lang="en-ID" sz="1150" dirty="0"/>
              <a:t>, 11(1), 223–260.</a:t>
            </a:r>
          </a:p>
          <a:p>
            <a:pPr marL="127000" indent="0"/>
            <a:r>
              <a:rPr lang="en-ID" sz="1150" dirty="0"/>
              <a:t>Liao, S. H., Chu, P. H., &amp; Hsiao, P. Y. (2012). Data mining techniques and applications - A decade review from 2000 to 2011. Expert 	Systems with Applications, 39(12), 11303–11311. https://doi.org/10.1016/j.eswa.2012.02.063</a:t>
            </a:r>
          </a:p>
          <a:p>
            <a:pPr marL="127000" indent="0"/>
            <a:r>
              <a:rPr lang="en-ID" sz="1150" dirty="0" err="1"/>
              <a:t>Melcer</a:t>
            </a:r>
            <a:r>
              <a:rPr lang="en-ID" sz="1150" dirty="0"/>
              <a:t>, E. F., &amp; </a:t>
            </a:r>
            <a:r>
              <a:rPr lang="en-ID" sz="1150" dirty="0" err="1"/>
              <a:t>Isbister</a:t>
            </a:r>
            <a:r>
              <a:rPr lang="en-ID" sz="1150" dirty="0"/>
              <a:t>, K. (2018). Bots &amp; (main)frames: Exploring the impact of tangible blocks and collaborative play in an 	educational programming game. Conference on Human Factors in Computing Systems - Proceedings, 2018-	April(April). https://doi.org/10.1145/3173574.3173840</a:t>
            </a:r>
          </a:p>
          <a:p>
            <a:pPr marL="127000" indent="0"/>
            <a:r>
              <a:rPr lang="en-ID" sz="1150" dirty="0" err="1"/>
              <a:t>Nurdiana</a:t>
            </a:r>
            <a:r>
              <a:rPr lang="en-ID" sz="1150" dirty="0"/>
              <a:t>, O., </a:t>
            </a:r>
            <a:r>
              <a:rPr lang="en-ID" sz="1150" dirty="0" err="1"/>
              <a:t>Jumadi</a:t>
            </a:r>
            <a:r>
              <a:rPr lang="en-ID" sz="1150" dirty="0"/>
              <a:t>, J., &amp; </a:t>
            </a:r>
            <a:r>
              <a:rPr lang="en-ID" sz="1150" dirty="0" err="1"/>
              <a:t>Nursantika</a:t>
            </a:r>
            <a:r>
              <a:rPr lang="en-ID" sz="1150" dirty="0"/>
              <a:t>, D. (2016). Perbandingan Metode Cosine Similarity Dengan Metode Jaccard Similarity Pada 	Aplikasi Pencarian Terjemah Al-Qur’an Dalam Bahasa Indonesia. Jurnal Online Informatika, 1(1), 59. 		https://doi.org/10.15575/join.v1i1.12</a:t>
            </a:r>
          </a:p>
          <a:p>
            <a:pPr marL="127000" indent="0"/>
            <a:r>
              <a:rPr lang="en-ID" sz="1150" dirty="0" err="1"/>
              <a:t>Prabahari</a:t>
            </a:r>
            <a:r>
              <a:rPr lang="en-ID" sz="1150" dirty="0"/>
              <a:t>, R. . T. (2014). A Comparative Analysis of Density Based Clustering Techniques for Outlier Mining. 3(11), 132–136.</a:t>
            </a:r>
          </a:p>
          <a:p>
            <a:pPr marL="127000" indent="0"/>
            <a:r>
              <a:rPr lang="en-ID" sz="1150" dirty="0"/>
              <a:t>Putri, M. M., Dewi, C., Permata Siam, E., Asri </a:t>
            </a:r>
            <a:r>
              <a:rPr lang="en-ID" sz="1150" dirty="0" err="1"/>
              <a:t>Wijayanti</a:t>
            </a:r>
            <a:r>
              <a:rPr lang="en-ID" sz="1150" dirty="0"/>
              <a:t>, G., Aulia, N., &amp; </a:t>
            </a:r>
            <a:r>
              <a:rPr lang="en-ID" sz="1150" dirty="0" err="1"/>
              <a:t>Nooraeni</a:t>
            </a:r>
            <a:r>
              <a:rPr lang="en-ID" sz="1150" dirty="0"/>
              <a:t>, R. (2021). Komparasi DBSCAN dan K-Means 	Clustering pada Pengelompokan Status Desa di Jawa Tengah Tahun 2020. 17(3), 394–404. 	https://doi.org/10.20956/j.v17i3.11704</a:t>
            </a:r>
          </a:p>
          <a:p>
            <a:pPr marL="127000" indent="0"/>
            <a:r>
              <a:rPr lang="en-ID" sz="1150" dirty="0" err="1"/>
              <a:t>Rahmanti</a:t>
            </a:r>
            <a:r>
              <a:rPr lang="en-ID" sz="1150" dirty="0"/>
              <a:t>, A. R., </a:t>
            </a:r>
            <a:r>
              <a:rPr lang="en-ID" sz="1150" dirty="0" err="1"/>
              <a:t>Ningrum</a:t>
            </a:r>
            <a:r>
              <a:rPr lang="en-ID" sz="1150" dirty="0"/>
              <a:t>, D. N. A., Lazuardi, L., Yang, H. C., &amp; Li, Y. C. (2021). Social Media Data Analytics for Outbreak Risk 	Communication: Public Attention on the “New Normal” During the COVID-19 Pandemic in Indonesia. Computer Methods 	and Programs in Biomedicine, 205, 106083. https://doi.org/10.1016/j.cmpb.2021.106083</a:t>
            </a:r>
          </a:p>
          <a:p>
            <a:pPr marL="127000" indent="0"/>
            <a:r>
              <a:rPr lang="en-ID" sz="1150" dirty="0"/>
              <a:t>Sakaki, T., Okazaki, M., &amp; Matsuo, Y. (2013). Tweet analysis for real-time event detection and earthquake reporting system 	development. IEEE Transactions on Knowledge and Data Engineering, 25(4), 919–931. 	https://doi.org/10.1109/TKDE.2012.29</a:t>
            </a:r>
          </a:p>
          <a:p>
            <a:pPr marL="127000" indent="0"/>
            <a:r>
              <a:rPr lang="en-ID" sz="1150" dirty="0" err="1"/>
              <a:t>Santoso</a:t>
            </a:r>
            <a:r>
              <a:rPr lang="en-ID" sz="1150" dirty="0"/>
              <a:t>, A. M. . (2022). Covid-19 : Varian Dan Mutasi. Jurnal </a:t>
            </a:r>
            <a:r>
              <a:rPr lang="en-ID" sz="1150" dirty="0" err="1"/>
              <a:t>Medika</a:t>
            </a:r>
            <a:r>
              <a:rPr lang="en-ID" sz="1150" dirty="0"/>
              <a:t> </a:t>
            </a:r>
            <a:r>
              <a:rPr lang="en-ID" sz="1150" dirty="0" err="1"/>
              <a:t>Hutama</a:t>
            </a:r>
            <a:r>
              <a:rPr lang="en-ID" sz="1150" dirty="0"/>
              <a:t>, 3(02), 1980–1986. 	https://jurnalmedikahutama.com/index.php/JMH/article/view/396/271</a:t>
            </a:r>
          </a:p>
          <a:p>
            <a:pPr marL="127000" indent="0"/>
            <a:r>
              <a:rPr lang="en-ID" sz="1150" dirty="0" err="1"/>
              <a:t>Silitonga</a:t>
            </a:r>
            <a:r>
              <a:rPr lang="en-ID" sz="1150" dirty="0"/>
              <a:t>, P. (2016). ANALISIS POLA PENYEBARAN PENYAKIT PASIEN PENGGUNA BADAN PENYELENGGARA JAMINAN SOSIAL (BPJS) 	KESEHATAN DENGAN MENGGUNAKAN METODE DBSCAN CLUSTERING (Studi Kasus Rumah Sakit Umum Pusat Haji Adam 	Malik Medan). </a:t>
            </a:r>
            <a:r>
              <a:rPr lang="en-US" sz="1150" dirty="0"/>
              <a:t>Jurnal TIMES, Vol. V No(ISSN : 2337-3601), 11–40. http://etd.lib.metu.edu.tr/upload/12620012/index.pdf</a:t>
            </a:r>
            <a:r>
              <a:rPr lang="en-ID" sz="1150" dirty="0"/>
              <a:t> </a:t>
            </a:r>
          </a:p>
        </p:txBody>
      </p:sp>
    </p:spTree>
    <p:extLst>
      <p:ext uri="{BB962C8B-B14F-4D97-AF65-F5344CB8AC3E}">
        <p14:creationId xmlns:p14="http://schemas.microsoft.com/office/powerpoint/2010/main" val="3227227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0"/>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DAFTAR PUSTAKA</a:t>
            </a:r>
            <a:endParaRPr sz="2800" dirty="0"/>
          </a:p>
        </p:txBody>
      </p:sp>
      <p:sp>
        <p:nvSpPr>
          <p:cNvPr id="5" name="Google Shape;3176;p34">
            <a:extLst>
              <a:ext uri="{FF2B5EF4-FFF2-40B4-BE49-F238E27FC236}">
                <a16:creationId xmlns:a16="http://schemas.microsoft.com/office/drawing/2014/main" id="{E899446E-5213-4AD7-AAB2-9C64ED29077E}"/>
              </a:ext>
            </a:extLst>
          </p:cNvPr>
          <p:cNvSpPr txBox="1">
            <a:spLocks/>
          </p:cNvSpPr>
          <p:nvPr/>
        </p:nvSpPr>
        <p:spPr>
          <a:xfrm>
            <a:off x="160020" y="1461630"/>
            <a:ext cx="882396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ID" sz="1200" dirty="0"/>
              <a:t>Susanto, H., </a:t>
            </a:r>
            <a:r>
              <a:rPr lang="en-ID" sz="1200" dirty="0" err="1"/>
              <a:t>Sumpeno</a:t>
            </a:r>
            <a:r>
              <a:rPr lang="en-ID" sz="1200" dirty="0"/>
              <a:t>, S., &amp; </a:t>
            </a:r>
            <a:r>
              <a:rPr lang="en-ID" sz="1200" dirty="0" err="1"/>
              <a:t>Rachmadi</a:t>
            </a:r>
            <a:r>
              <a:rPr lang="en-ID" sz="1200" dirty="0"/>
              <a:t>, R. F. (2014). Visualisasi Data Teks </a:t>
            </a:r>
            <a:r>
              <a:rPr lang="en-ID" sz="1200" dirty="0" err="1"/>
              <a:t>TwitterBerbasis</a:t>
            </a:r>
            <a:r>
              <a:rPr lang="en-ID" sz="1200" dirty="0"/>
              <a:t> Bahasa Indonesia Menggunakan Teknik 	</a:t>
            </a:r>
            <a:r>
              <a:rPr lang="en-ID" sz="1200" dirty="0" err="1"/>
              <a:t>Pengklasteran</a:t>
            </a:r>
            <a:r>
              <a:rPr lang="en-ID" sz="1200" dirty="0"/>
              <a:t>. Jurnal Teknik Elektro Institut Teknologi Sepuluh Nopember, 6. </a:t>
            </a:r>
            <a:r>
              <a:rPr lang="en-ID" sz="1200" dirty="0">
                <a:hlinkClick r:id="rId3"/>
              </a:rPr>
              <a:t>http://digilib.its.ac.id/ITS-paper-</a:t>
            </a:r>
            <a:r>
              <a:rPr lang="en-ID" sz="1200" dirty="0"/>
              <a:t>	22121150006831/35629</a:t>
            </a:r>
          </a:p>
          <a:p>
            <a:pPr marL="127000" indent="0"/>
            <a:r>
              <a:rPr lang="en-ID" sz="1200" dirty="0"/>
              <a:t>Susilo, A., </a:t>
            </a:r>
            <a:r>
              <a:rPr lang="en-ID" sz="1200" dirty="0" err="1"/>
              <a:t>Rumende</a:t>
            </a:r>
            <a:r>
              <a:rPr lang="en-ID" sz="1200" dirty="0"/>
              <a:t>, C. M., </a:t>
            </a:r>
            <a:r>
              <a:rPr lang="en-ID" sz="1200" dirty="0" err="1"/>
              <a:t>Pitoyo</a:t>
            </a:r>
            <a:r>
              <a:rPr lang="en-ID" sz="1200" dirty="0"/>
              <a:t>, C. W., </a:t>
            </a:r>
            <a:r>
              <a:rPr lang="en-ID" sz="1200" dirty="0" err="1"/>
              <a:t>Santoso</a:t>
            </a:r>
            <a:r>
              <a:rPr lang="en-ID" sz="1200" dirty="0"/>
              <a:t>, W. D., </a:t>
            </a:r>
            <a:r>
              <a:rPr lang="en-ID" sz="1200" dirty="0" err="1"/>
              <a:t>Yulianti</a:t>
            </a:r>
            <a:r>
              <a:rPr lang="en-ID" sz="1200" dirty="0"/>
              <a:t>, M., </a:t>
            </a:r>
            <a:r>
              <a:rPr lang="en-ID" sz="1200" dirty="0" err="1"/>
              <a:t>Herikurniawan</a:t>
            </a:r>
            <a:r>
              <a:rPr lang="en-ID" sz="1200" dirty="0"/>
              <a:t>, H., </a:t>
            </a:r>
            <a:r>
              <a:rPr lang="en-ID" sz="1200" dirty="0" err="1"/>
              <a:t>Sinto</a:t>
            </a:r>
            <a:r>
              <a:rPr lang="en-ID" sz="1200" dirty="0"/>
              <a:t>, R., Singh, G., Nainggolan, L., </a:t>
            </a:r>
            <a:r>
              <a:rPr lang="en-ID" sz="1200" dirty="0" err="1"/>
              <a:t>Nelwan</a:t>
            </a:r>
            <a:r>
              <a:rPr lang="en-ID" sz="1200" dirty="0"/>
              <a:t>, E. J., Chen, L. K., </a:t>
            </a:r>
            <a:r>
              <a:rPr lang="en-ID" sz="1200" dirty="0" err="1"/>
              <a:t>Widhani</a:t>
            </a:r>
            <a:r>
              <a:rPr lang="en-ID" sz="1200" dirty="0"/>
              <a:t>, A., Wijaya, E., </a:t>
            </a:r>
            <a:r>
              <a:rPr lang="en-ID" sz="1200" dirty="0" err="1"/>
              <a:t>Wicaksana</a:t>
            </a:r>
            <a:r>
              <a:rPr lang="en-ID" sz="1200" dirty="0"/>
              <a:t>, B., Maksum, M., </a:t>
            </a:r>
            <a:r>
              <a:rPr lang="en-ID" sz="1200" dirty="0" err="1"/>
              <a:t>Annisa</a:t>
            </a:r>
            <a:r>
              <a:rPr lang="en-ID" sz="1200" dirty="0"/>
              <a:t>, F., </a:t>
            </a:r>
            <a:r>
              <a:rPr lang="en-ID" sz="1200" dirty="0" err="1"/>
              <a:t>Jasirwan</a:t>
            </a:r>
            <a:r>
              <a:rPr lang="en-ID" sz="1200" dirty="0"/>
              <a:t>, C. O. M., &amp; </a:t>
            </a:r>
            <a:r>
              <a:rPr lang="en-ID" sz="1200" dirty="0" err="1"/>
              <a:t>Yunihastuti</a:t>
            </a:r>
            <a:r>
              <a:rPr lang="en-ID" sz="1200" dirty="0"/>
              <a:t>, E. (2020). 	Coronavirus Disease 2019: Tinjauan Literatur Terkini. Jurnal Penyakit Dalam Indonesia, 7(1), 45. 	https://doi.org/10.7454/jpdi.v7i1.415</a:t>
            </a:r>
          </a:p>
          <a:p>
            <a:pPr marL="127000" indent="0"/>
            <a:r>
              <a:rPr lang="en-ID" sz="1200" dirty="0" err="1"/>
              <a:t>Wahyuni</a:t>
            </a:r>
            <a:r>
              <a:rPr lang="en-ID" sz="1200" dirty="0"/>
              <a:t>, R. T., </a:t>
            </a:r>
            <a:r>
              <a:rPr lang="en-ID" sz="1200" dirty="0" err="1"/>
              <a:t>Prastiyanto</a:t>
            </a:r>
            <a:r>
              <a:rPr lang="en-ID" sz="1200" dirty="0"/>
              <a:t>, D., &amp; </a:t>
            </a:r>
            <a:r>
              <a:rPr lang="en-ID" sz="1200" dirty="0" err="1"/>
              <a:t>Supraptono</a:t>
            </a:r>
            <a:r>
              <a:rPr lang="en-ID" sz="1200" dirty="0"/>
              <a:t>, E. (2017). Penerapan </a:t>
            </a:r>
            <a:r>
              <a:rPr lang="en-ID" sz="1200" dirty="0" err="1"/>
              <a:t>Algoritma</a:t>
            </a:r>
            <a:r>
              <a:rPr lang="en-ID" sz="1200" dirty="0"/>
              <a:t> Cosine Similarity dan </a:t>
            </a:r>
            <a:r>
              <a:rPr lang="en-ID" sz="1200" dirty="0" err="1"/>
              <a:t>Pembobotan</a:t>
            </a:r>
            <a:r>
              <a:rPr lang="en-ID" sz="1200" dirty="0"/>
              <a:t> TF-IDF pada 	Sistem Klasifikasi Dokumen Skripsi. Jurnal Teknik Elektro Universitas Negeri Semarang, 9(1), 18–23. 	https://journal.unnes.ac.id/nju/index.php/jte/article/download/10955/6659</a:t>
            </a:r>
          </a:p>
          <a:p>
            <a:pPr marL="127000" indent="0"/>
            <a:endParaRPr lang="en-ID" sz="1200" dirty="0"/>
          </a:p>
        </p:txBody>
      </p:sp>
    </p:spTree>
    <p:extLst>
      <p:ext uri="{BB962C8B-B14F-4D97-AF65-F5344CB8AC3E}">
        <p14:creationId xmlns:p14="http://schemas.microsoft.com/office/powerpoint/2010/main" val="259512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28"/>
        <p:cNvGrpSpPr/>
        <p:nvPr/>
      </p:nvGrpSpPr>
      <p:grpSpPr>
        <a:xfrm>
          <a:off x="0" y="0"/>
          <a:ext cx="0" cy="0"/>
          <a:chOff x="0" y="0"/>
          <a:chExt cx="0" cy="0"/>
        </a:xfrm>
      </p:grpSpPr>
      <p:sp>
        <p:nvSpPr>
          <p:cNvPr id="4229" name="Google Shape;4229;p58"/>
          <p:cNvSpPr txBox="1">
            <a:spLocks noGrp="1"/>
          </p:cNvSpPr>
          <p:nvPr>
            <p:ph type="title"/>
          </p:nvPr>
        </p:nvSpPr>
        <p:spPr>
          <a:xfrm>
            <a:off x="4572000" y="602066"/>
            <a:ext cx="3852000" cy="926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sz="4000" dirty="0"/>
              <a:t>TERIMA KASIH</a:t>
            </a:r>
            <a:endParaRPr sz="4000" dirty="0"/>
          </a:p>
        </p:txBody>
      </p:sp>
      <p:sp>
        <p:nvSpPr>
          <p:cNvPr id="4230" name="Google Shape;4230;p58"/>
          <p:cNvSpPr txBox="1">
            <a:spLocks noGrp="1"/>
          </p:cNvSpPr>
          <p:nvPr>
            <p:ph type="subTitle" idx="1"/>
          </p:nvPr>
        </p:nvSpPr>
        <p:spPr>
          <a:xfrm>
            <a:off x="5687950" y="2360550"/>
            <a:ext cx="2736000" cy="926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ID" dirty="0" err="1"/>
              <a:t>Fahmirullah</a:t>
            </a:r>
            <a:r>
              <a:rPr lang="en-ID" dirty="0"/>
              <a:t> Abdillah</a:t>
            </a:r>
            <a:endParaRPr lang="en" dirty="0"/>
          </a:p>
          <a:p>
            <a:pPr marL="0" lvl="0" indent="0" algn="r" rtl="0">
              <a:spcBef>
                <a:spcPts val="0"/>
              </a:spcBef>
              <a:spcAft>
                <a:spcPts val="0"/>
              </a:spcAft>
              <a:buNone/>
            </a:pPr>
            <a:r>
              <a:rPr lang="en" dirty="0"/>
              <a:t>081811633002</a:t>
            </a:r>
          </a:p>
          <a:p>
            <a:pPr marL="0" lvl="0" indent="0" algn="r" rtl="0">
              <a:spcBef>
                <a:spcPts val="0"/>
              </a:spcBef>
              <a:spcAft>
                <a:spcPts val="0"/>
              </a:spcAft>
              <a:buNone/>
            </a:pPr>
            <a:r>
              <a:rPr lang="en" dirty="0"/>
              <a:t>S1 Sistem Informasi</a:t>
            </a:r>
            <a:endParaRPr dirty="0"/>
          </a:p>
        </p:txBody>
      </p:sp>
      <p:sp>
        <p:nvSpPr>
          <p:cNvPr id="4231" name="Google Shape;4231;p58"/>
          <p:cNvSpPr txBox="1">
            <a:spLocks noGrp="1"/>
          </p:cNvSpPr>
          <p:nvPr>
            <p:ph type="subTitle" idx="2"/>
          </p:nvPr>
        </p:nvSpPr>
        <p:spPr>
          <a:xfrm>
            <a:off x="5147725" y="1779433"/>
            <a:ext cx="3276000" cy="351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Sidang Skripsi</a:t>
            </a:r>
            <a:endParaRPr dirty="0"/>
          </a:p>
        </p:txBody>
      </p:sp>
      <p:grpSp>
        <p:nvGrpSpPr>
          <p:cNvPr id="4263" name="Google Shape;4263;p58"/>
          <p:cNvGrpSpPr/>
          <p:nvPr/>
        </p:nvGrpSpPr>
        <p:grpSpPr>
          <a:xfrm>
            <a:off x="720000" y="540004"/>
            <a:ext cx="2089700" cy="1785525"/>
            <a:chOff x="6151700" y="540000"/>
            <a:chExt cx="2089700" cy="1785525"/>
          </a:xfrm>
        </p:grpSpPr>
        <p:grpSp>
          <p:nvGrpSpPr>
            <p:cNvPr id="4264" name="Google Shape;4264;p58"/>
            <p:cNvGrpSpPr/>
            <p:nvPr/>
          </p:nvGrpSpPr>
          <p:grpSpPr>
            <a:xfrm>
              <a:off x="6496375" y="540000"/>
              <a:ext cx="1745025" cy="1785525"/>
              <a:chOff x="5299625" y="820625"/>
              <a:chExt cx="1745025" cy="1785525"/>
            </a:xfrm>
          </p:grpSpPr>
          <p:sp>
            <p:nvSpPr>
              <p:cNvPr id="4265" name="Google Shape;4265;p58"/>
              <p:cNvSpPr/>
              <p:nvPr/>
            </p:nvSpPr>
            <p:spPr>
              <a:xfrm>
                <a:off x="5299625" y="820625"/>
                <a:ext cx="1745025" cy="1785525"/>
              </a:xfrm>
              <a:custGeom>
                <a:avLst/>
                <a:gdLst/>
                <a:ahLst/>
                <a:cxnLst/>
                <a:rect l="l" t="t" r="r" b="b"/>
                <a:pathLst>
                  <a:path w="69801" h="71421" fill="none" extrusionOk="0">
                    <a:moveTo>
                      <a:pt x="4132" y="11550"/>
                    </a:moveTo>
                    <a:cubicBezTo>
                      <a:pt x="2854" y="13285"/>
                      <a:pt x="2100" y="15225"/>
                      <a:pt x="2351" y="17416"/>
                    </a:cubicBezTo>
                    <a:cubicBezTo>
                      <a:pt x="2808" y="21661"/>
                      <a:pt x="7008" y="24811"/>
                      <a:pt x="7396" y="29080"/>
                    </a:cubicBezTo>
                    <a:cubicBezTo>
                      <a:pt x="7921" y="35128"/>
                      <a:pt x="708" y="39442"/>
                      <a:pt x="297" y="45514"/>
                    </a:cubicBezTo>
                    <a:cubicBezTo>
                      <a:pt x="0" y="49782"/>
                      <a:pt x="3401" y="53617"/>
                      <a:pt x="7373" y="55260"/>
                    </a:cubicBezTo>
                    <a:cubicBezTo>
                      <a:pt x="11824" y="57109"/>
                      <a:pt x="17279" y="55488"/>
                      <a:pt x="21296" y="57931"/>
                    </a:cubicBezTo>
                    <a:cubicBezTo>
                      <a:pt x="26021" y="60761"/>
                      <a:pt x="25839" y="68659"/>
                      <a:pt x="31157" y="70416"/>
                    </a:cubicBezTo>
                    <a:cubicBezTo>
                      <a:pt x="34193" y="71420"/>
                      <a:pt x="37525" y="69229"/>
                      <a:pt x="38986" y="66376"/>
                    </a:cubicBezTo>
                    <a:cubicBezTo>
                      <a:pt x="40447" y="63523"/>
                      <a:pt x="40538" y="60213"/>
                      <a:pt x="40789" y="57018"/>
                    </a:cubicBezTo>
                    <a:cubicBezTo>
                      <a:pt x="41109" y="52886"/>
                      <a:pt x="41337" y="49417"/>
                      <a:pt x="45446" y="47180"/>
                    </a:cubicBezTo>
                    <a:cubicBezTo>
                      <a:pt x="48276" y="45651"/>
                      <a:pt x="51540" y="45240"/>
                      <a:pt x="54576" y="44190"/>
                    </a:cubicBezTo>
                    <a:cubicBezTo>
                      <a:pt x="59985" y="42341"/>
                      <a:pt x="64619" y="38347"/>
                      <a:pt x="67267" y="33279"/>
                    </a:cubicBezTo>
                    <a:cubicBezTo>
                      <a:pt x="69367" y="29262"/>
                      <a:pt x="69800" y="23510"/>
                      <a:pt x="66080" y="20931"/>
                    </a:cubicBezTo>
                    <a:cubicBezTo>
                      <a:pt x="63866" y="19379"/>
                      <a:pt x="60853" y="19539"/>
                      <a:pt x="58251" y="20223"/>
                    </a:cubicBezTo>
                    <a:cubicBezTo>
                      <a:pt x="53252" y="21524"/>
                      <a:pt x="47751" y="23921"/>
                      <a:pt x="42729" y="21045"/>
                    </a:cubicBezTo>
                    <a:cubicBezTo>
                      <a:pt x="38438" y="18580"/>
                      <a:pt x="38256" y="12897"/>
                      <a:pt x="35973" y="8879"/>
                    </a:cubicBezTo>
                    <a:cubicBezTo>
                      <a:pt x="33987" y="5433"/>
                      <a:pt x="30906" y="2397"/>
                      <a:pt x="27048" y="1415"/>
                    </a:cubicBezTo>
                    <a:cubicBezTo>
                      <a:pt x="21570" y="0"/>
                      <a:pt x="15978" y="2808"/>
                      <a:pt x="11116" y="5707"/>
                    </a:cubicBezTo>
                    <a:cubicBezTo>
                      <a:pt x="8560" y="7236"/>
                      <a:pt x="5867" y="9199"/>
                      <a:pt x="4132" y="11550"/>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66" name="Google Shape;4266;p58"/>
              <p:cNvSpPr/>
              <p:nvPr/>
            </p:nvSpPr>
            <p:spPr>
              <a:xfrm>
                <a:off x="5353825" y="849725"/>
                <a:ext cx="1653150" cy="1706200"/>
              </a:xfrm>
              <a:custGeom>
                <a:avLst/>
                <a:gdLst/>
                <a:ahLst/>
                <a:cxnLst/>
                <a:rect l="l" t="t" r="r" b="b"/>
                <a:pathLst>
                  <a:path w="66126" h="68248" fill="none" extrusionOk="0">
                    <a:moveTo>
                      <a:pt x="3242" y="11002"/>
                    </a:moveTo>
                    <a:cubicBezTo>
                      <a:pt x="2055" y="12646"/>
                      <a:pt x="1348" y="14494"/>
                      <a:pt x="1553" y="16549"/>
                    </a:cubicBezTo>
                    <a:cubicBezTo>
                      <a:pt x="1827" y="19425"/>
                      <a:pt x="3836" y="21776"/>
                      <a:pt x="5114" y="24378"/>
                    </a:cubicBezTo>
                    <a:cubicBezTo>
                      <a:pt x="5639" y="25405"/>
                      <a:pt x="6027" y="26478"/>
                      <a:pt x="6141" y="27642"/>
                    </a:cubicBezTo>
                    <a:cubicBezTo>
                      <a:pt x="6666" y="33371"/>
                      <a:pt x="1" y="37502"/>
                      <a:pt x="24" y="43163"/>
                    </a:cubicBezTo>
                    <a:cubicBezTo>
                      <a:pt x="24" y="45331"/>
                      <a:pt x="891" y="47180"/>
                      <a:pt x="2101" y="49029"/>
                    </a:cubicBezTo>
                    <a:cubicBezTo>
                      <a:pt x="3242" y="50832"/>
                      <a:pt x="4817" y="52316"/>
                      <a:pt x="6757" y="53252"/>
                    </a:cubicBezTo>
                    <a:cubicBezTo>
                      <a:pt x="10706" y="55146"/>
                      <a:pt x="15636" y="54005"/>
                      <a:pt x="19494" y="55740"/>
                    </a:cubicBezTo>
                    <a:cubicBezTo>
                      <a:pt x="19722" y="55831"/>
                      <a:pt x="19927" y="55945"/>
                      <a:pt x="20133" y="56059"/>
                    </a:cubicBezTo>
                    <a:cubicBezTo>
                      <a:pt x="24744" y="58616"/>
                      <a:pt x="24880" y="65577"/>
                      <a:pt x="30039" y="67289"/>
                    </a:cubicBezTo>
                    <a:cubicBezTo>
                      <a:pt x="32961" y="68248"/>
                      <a:pt x="36111" y="66376"/>
                      <a:pt x="37571" y="63888"/>
                    </a:cubicBezTo>
                    <a:cubicBezTo>
                      <a:pt x="39055" y="61400"/>
                      <a:pt x="39306" y="58479"/>
                      <a:pt x="39694" y="55511"/>
                    </a:cubicBezTo>
                    <a:cubicBezTo>
                      <a:pt x="40151" y="52019"/>
                      <a:pt x="40379" y="48892"/>
                      <a:pt x="43141" y="46655"/>
                    </a:cubicBezTo>
                    <a:cubicBezTo>
                      <a:pt x="43437" y="46427"/>
                      <a:pt x="43734" y="46199"/>
                      <a:pt x="44077" y="45993"/>
                    </a:cubicBezTo>
                    <a:cubicBezTo>
                      <a:pt x="46587" y="44441"/>
                      <a:pt x="49486" y="43916"/>
                      <a:pt x="52202" y="42775"/>
                    </a:cubicBezTo>
                    <a:cubicBezTo>
                      <a:pt x="57064" y="40766"/>
                      <a:pt x="61447" y="36795"/>
                      <a:pt x="64094" y="31979"/>
                    </a:cubicBezTo>
                    <a:cubicBezTo>
                      <a:pt x="65190" y="29993"/>
                      <a:pt x="66034" y="27665"/>
                      <a:pt x="66080" y="25382"/>
                    </a:cubicBezTo>
                    <a:cubicBezTo>
                      <a:pt x="66126" y="22871"/>
                      <a:pt x="65144" y="20475"/>
                      <a:pt x="63044" y="19174"/>
                    </a:cubicBezTo>
                    <a:cubicBezTo>
                      <a:pt x="60830" y="17804"/>
                      <a:pt x="58000" y="17964"/>
                      <a:pt x="55489" y="18694"/>
                    </a:cubicBezTo>
                    <a:cubicBezTo>
                      <a:pt x="51381" y="19881"/>
                      <a:pt x="46953" y="21867"/>
                      <a:pt x="42661" y="20680"/>
                    </a:cubicBezTo>
                    <a:cubicBezTo>
                      <a:pt x="41954" y="20475"/>
                      <a:pt x="41269" y="20201"/>
                      <a:pt x="40561" y="19813"/>
                    </a:cubicBezTo>
                    <a:cubicBezTo>
                      <a:pt x="36430" y="17507"/>
                      <a:pt x="36042" y="12098"/>
                      <a:pt x="33759" y="8309"/>
                    </a:cubicBezTo>
                    <a:cubicBezTo>
                      <a:pt x="31797" y="5045"/>
                      <a:pt x="28829" y="2237"/>
                      <a:pt x="25132" y="1324"/>
                    </a:cubicBezTo>
                    <a:cubicBezTo>
                      <a:pt x="19882" y="0"/>
                      <a:pt x="14518" y="2625"/>
                      <a:pt x="9907" y="5387"/>
                    </a:cubicBezTo>
                    <a:cubicBezTo>
                      <a:pt x="7465" y="6871"/>
                      <a:pt x="4885" y="8720"/>
                      <a:pt x="3242" y="110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67" name="Google Shape;4267;p58"/>
              <p:cNvSpPr/>
              <p:nvPr/>
            </p:nvSpPr>
            <p:spPr>
              <a:xfrm>
                <a:off x="5391500" y="878825"/>
                <a:ext cx="1601225" cy="1627475"/>
              </a:xfrm>
              <a:custGeom>
                <a:avLst/>
                <a:gdLst/>
                <a:ahLst/>
                <a:cxnLst/>
                <a:rect l="l" t="t" r="r" b="b"/>
                <a:pathLst>
                  <a:path w="64049" h="65099" fill="none" extrusionOk="0">
                    <a:moveTo>
                      <a:pt x="3036" y="10454"/>
                    </a:moveTo>
                    <a:cubicBezTo>
                      <a:pt x="1918" y="12006"/>
                      <a:pt x="1256" y="13741"/>
                      <a:pt x="1393" y="15681"/>
                    </a:cubicBezTo>
                    <a:cubicBezTo>
                      <a:pt x="1621" y="18375"/>
                      <a:pt x="3424" y="20657"/>
                      <a:pt x="4588" y="23122"/>
                    </a:cubicBezTo>
                    <a:cubicBezTo>
                      <a:pt x="5068" y="24104"/>
                      <a:pt x="5433" y="25108"/>
                      <a:pt x="5524" y="26204"/>
                    </a:cubicBezTo>
                    <a:cubicBezTo>
                      <a:pt x="6072" y="31591"/>
                      <a:pt x="0" y="35562"/>
                      <a:pt x="388" y="40835"/>
                    </a:cubicBezTo>
                    <a:cubicBezTo>
                      <a:pt x="548" y="43026"/>
                      <a:pt x="1530" y="44715"/>
                      <a:pt x="2625" y="46701"/>
                    </a:cubicBezTo>
                    <a:cubicBezTo>
                      <a:pt x="3630" y="48595"/>
                      <a:pt x="4885" y="50170"/>
                      <a:pt x="6825" y="51243"/>
                    </a:cubicBezTo>
                    <a:cubicBezTo>
                      <a:pt x="10454" y="53275"/>
                      <a:pt x="15248" y="52339"/>
                      <a:pt x="19014" y="53914"/>
                    </a:cubicBezTo>
                    <a:cubicBezTo>
                      <a:pt x="19219" y="54005"/>
                      <a:pt x="19425" y="54096"/>
                      <a:pt x="19630" y="54188"/>
                    </a:cubicBezTo>
                    <a:cubicBezTo>
                      <a:pt x="24127" y="56470"/>
                      <a:pt x="24606" y="62519"/>
                      <a:pt x="29582" y="64162"/>
                    </a:cubicBezTo>
                    <a:cubicBezTo>
                      <a:pt x="32389" y="65098"/>
                      <a:pt x="35357" y="63546"/>
                      <a:pt x="36840" y="61423"/>
                    </a:cubicBezTo>
                    <a:cubicBezTo>
                      <a:pt x="38324" y="59278"/>
                      <a:pt x="38758" y="56721"/>
                      <a:pt x="39283" y="54005"/>
                    </a:cubicBezTo>
                    <a:cubicBezTo>
                      <a:pt x="39876" y="50787"/>
                      <a:pt x="40127" y="47705"/>
                      <a:pt x="42547" y="45468"/>
                    </a:cubicBezTo>
                    <a:cubicBezTo>
                      <a:pt x="42798" y="45240"/>
                      <a:pt x="43072" y="45012"/>
                      <a:pt x="43368" y="44806"/>
                    </a:cubicBezTo>
                    <a:cubicBezTo>
                      <a:pt x="45560" y="43209"/>
                      <a:pt x="48070" y="42570"/>
                      <a:pt x="50490" y="41360"/>
                    </a:cubicBezTo>
                    <a:cubicBezTo>
                      <a:pt x="54827" y="39191"/>
                      <a:pt x="58935" y="35265"/>
                      <a:pt x="61606" y="30678"/>
                    </a:cubicBezTo>
                    <a:cubicBezTo>
                      <a:pt x="62793" y="28600"/>
                      <a:pt x="63820" y="26249"/>
                      <a:pt x="63934" y="23830"/>
                    </a:cubicBezTo>
                    <a:cubicBezTo>
                      <a:pt x="64048" y="21228"/>
                      <a:pt x="62907" y="18649"/>
                      <a:pt x="60647" y="17416"/>
                    </a:cubicBezTo>
                    <a:cubicBezTo>
                      <a:pt x="58456" y="16206"/>
                      <a:pt x="55785" y="16412"/>
                      <a:pt x="53389" y="17165"/>
                    </a:cubicBezTo>
                    <a:cubicBezTo>
                      <a:pt x="49463" y="18420"/>
                      <a:pt x="45263" y="20452"/>
                      <a:pt x="41109" y="19379"/>
                    </a:cubicBezTo>
                    <a:cubicBezTo>
                      <a:pt x="40424" y="19196"/>
                      <a:pt x="39739" y="18945"/>
                      <a:pt x="39077" y="18580"/>
                    </a:cubicBezTo>
                    <a:cubicBezTo>
                      <a:pt x="35060" y="16435"/>
                      <a:pt x="34512" y="11322"/>
                      <a:pt x="32207" y="7715"/>
                    </a:cubicBezTo>
                    <a:cubicBezTo>
                      <a:pt x="30267" y="4680"/>
                      <a:pt x="27391" y="2078"/>
                      <a:pt x="23876" y="1210"/>
                    </a:cubicBezTo>
                    <a:cubicBezTo>
                      <a:pt x="18877" y="0"/>
                      <a:pt x="13741" y="2443"/>
                      <a:pt x="9359" y="5068"/>
                    </a:cubicBezTo>
                    <a:cubicBezTo>
                      <a:pt x="7031" y="6483"/>
                      <a:pt x="4588" y="8263"/>
                      <a:pt x="3036" y="10454"/>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68" name="Google Shape;4268;p58"/>
              <p:cNvSpPr/>
              <p:nvPr/>
            </p:nvSpPr>
            <p:spPr>
              <a:xfrm>
                <a:off x="5430875" y="908500"/>
                <a:ext cx="1548150" cy="1547575"/>
              </a:xfrm>
              <a:custGeom>
                <a:avLst/>
                <a:gdLst/>
                <a:ahLst/>
                <a:cxnLst/>
                <a:rect l="l" t="t" r="r" b="b"/>
                <a:pathLst>
                  <a:path w="61926" h="61903" fill="none" extrusionOk="0">
                    <a:moveTo>
                      <a:pt x="2762" y="9861"/>
                    </a:moveTo>
                    <a:cubicBezTo>
                      <a:pt x="1712" y="11344"/>
                      <a:pt x="1073" y="12988"/>
                      <a:pt x="1187" y="14791"/>
                    </a:cubicBezTo>
                    <a:cubicBezTo>
                      <a:pt x="1347" y="17325"/>
                      <a:pt x="2945" y="19493"/>
                      <a:pt x="3995" y="21821"/>
                    </a:cubicBezTo>
                    <a:cubicBezTo>
                      <a:pt x="4428" y="22757"/>
                      <a:pt x="4748" y="23716"/>
                      <a:pt x="4862" y="24743"/>
                    </a:cubicBezTo>
                    <a:cubicBezTo>
                      <a:pt x="5410" y="29810"/>
                      <a:pt x="0" y="33622"/>
                      <a:pt x="708" y="38484"/>
                    </a:cubicBezTo>
                    <a:cubicBezTo>
                      <a:pt x="1027" y="40698"/>
                      <a:pt x="2123" y="42204"/>
                      <a:pt x="3082" y="44373"/>
                    </a:cubicBezTo>
                    <a:cubicBezTo>
                      <a:pt x="3926" y="46336"/>
                      <a:pt x="4908" y="48002"/>
                      <a:pt x="6825" y="49212"/>
                    </a:cubicBezTo>
                    <a:cubicBezTo>
                      <a:pt x="10158" y="51357"/>
                      <a:pt x="14791" y="50672"/>
                      <a:pt x="18443" y="52065"/>
                    </a:cubicBezTo>
                    <a:cubicBezTo>
                      <a:pt x="18649" y="52133"/>
                      <a:pt x="18854" y="52225"/>
                      <a:pt x="19059" y="52316"/>
                    </a:cubicBezTo>
                    <a:cubicBezTo>
                      <a:pt x="23465" y="54324"/>
                      <a:pt x="24241" y="59414"/>
                      <a:pt x="29034" y="61012"/>
                    </a:cubicBezTo>
                    <a:cubicBezTo>
                      <a:pt x="31750" y="61902"/>
                      <a:pt x="34558" y="60670"/>
                      <a:pt x="36041" y="58912"/>
                    </a:cubicBezTo>
                    <a:cubicBezTo>
                      <a:pt x="37525" y="57132"/>
                      <a:pt x="38141" y="54964"/>
                      <a:pt x="38780" y="52476"/>
                    </a:cubicBezTo>
                    <a:cubicBezTo>
                      <a:pt x="39534" y="49508"/>
                      <a:pt x="39830" y="46495"/>
                      <a:pt x="41908" y="44281"/>
                    </a:cubicBezTo>
                    <a:cubicBezTo>
                      <a:pt x="42113" y="44053"/>
                      <a:pt x="42341" y="43825"/>
                      <a:pt x="42592" y="43597"/>
                    </a:cubicBezTo>
                    <a:cubicBezTo>
                      <a:pt x="44487" y="41976"/>
                      <a:pt x="46610" y="41223"/>
                      <a:pt x="48732" y="39922"/>
                    </a:cubicBezTo>
                    <a:cubicBezTo>
                      <a:pt x="52521" y="37616"/>
                      <a:pt x="56356" y="33713"/>
                      <a:pt x="59027" y="29354"/>
                    </a:cubicBezTo>
                    <a:cubicBezTo>
                      <a:pt x="60328" y="27185"/>
                      <a:pt x="61560" y="24811"/>
                      <a:pt x="61743" y="22278"/>
                    </a:cubicBezTo>
                    <a:cubicBezTo>
                      <a:pt x="61925" y="19562"/>
                      <a:pt x="60624" y="16800"/>
                      <a:pt x="58205" y="15636"/>
                    </a:cubicBezTo>
                    <a:cubicBezTo>
                      <a:pt x="56036" y="14586"/>
                      <a:pt x="53503" y="14837"/>
                      <a:pt x="51220" y="15636"/>
                    </a:cubicBezTo>
                    <a:cubicBezTo>
                      <a:pt x="47477" y="16937"/>
                      <a:pt x="43505" y="19014"/>
                      <a:pt x="39488" y="18055"/>
                    </a:cubicBezTo>
                    <a:cubicBezTo>
                      <a:pt x="38826" y="17895"/>
                      <a:pt x="38164" y="17667"/>
                      <a:pt x="37502" y="17325"/>
                    </a:cubicBezTo>
                    <a:cubicBezTo>
                      <a:pt x="33645" y="15316"/>
                      <a:pt x="32892" y="10500"/>
                      <a:pt x="30586" y="7099"/>
                    </a:cubicBezTo>
                    <a:cubicBezTo>
                      <a:pt x="28646" y="4269"/>
                      <a:pt x="25907" y="1895"/>
                      <a:pt x="22552" y="1096"/>
                    </a:cubicBezTo>
                    <a:cubicBezTo>
                      <a:pt x="17781" y="0"/>
                      <a:pt x="12897" y="2214"/>
                      <a:pt x="8720" y="4725"/>
                    </a:cubicBezTo>
                    <a:cubicBezTo>
                      <a:pt x="6506" y="6072"/>
                      <a:pt x="4223" y="7784"/>
                      <a:pt x="2762" y="9861"/>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69" name="Google Shape;4269;p58"/>
              <p:cNvSpPr/>
              <p:nvPr/>
            </p:nvSpPr>
            <p:spPr>
              <a:xfrm>
                <a:off x="5471375" y="937600"/>
                <a:ext cx="1493375" cy="1468250"/>
              </a:xfrm>
              <a:custGeom>
                <a:avLst/>
                <a:gdLst/>
                <a:ahLst/>
                <a:cxnLst/>
                <a:rect l="l" t="t" r="r" b="b"/>
                <a:pathLst>
                  <a:path w="59735" h="58730" fill="none" extrusionOk="0">
                    <a:moveTo>
                      <a:pt x="2443" y="9313"/>
                    </a:moveTo>
                    <a:cubicBezTo>
                      <a:pt x="1462" y="10705"/>
                      <a:pt x="868" y="12235"/>
                      <a:pt x="937" y="13924"/>
                    </a:cubicBezTo>
                    <a:cubicBezTo>
                      <a:pt x="1028" y="16298"/>
                      <a:pt x="2420" y="18352"/>
                      <a:pt x="3356" y="20566"/>
                    </a:cubicBezTo>
                    <a:cubicBezTo>
                      <a:pt x="3744" y="21433"/>
                      <a:pt x="4041" y="22346"/>
                      <a:pt x="4155" y="23305"/>
                    </a:cubicBezTo>
                    <a:cubicBezTo>
                      <a:pt x="4680" y="28030"/>
                      <a:pt x="1" y="31728"/>
                      <a:pt x="982" y="36156"/>
                    </a:cubicBezTo>
                    <a:cubicBezTo>
                      <a:pt x="1485" y="38415"/>
                      <a:pt x="2649" y="39694"/>
                      <a:pt x="3493" y="42045"/>
                    </a:cubicBezTo>
                    <a:cubicBezTo>
                      <a:pt x="4201" y="44076"/>
                      <a:pt x="4886" y="45834"/>
                      <a:pt x="6757" y="47203"/>
                    </a:cubicBezTo>
                    <a:cubicBezTo>
                      <a:pt x="9839" y="49417"/>
                      <a:pt x="14290" y="49006"/>
                      <a:pt x="17850" y="50239"/>
                    </a:cubicBezTo>
                    <a:cubicBezTo>
                      <a:pt x="18056" y="50284"/>
                      <a:pt x="18238" y="50376"/>
                      <a:pt x="18444" y="50444"/>
                    </a:cubicBezTo>
                    <a:cubicBezTo>
                      <a:pt x="22735" y="52179"/>
                      <a:pt x="23831" y="56356"/>
                      <a:pt x="28464" y="57862"/>
                    </a:cubicBezTo>
                    <a:cubicBezTo>
                      <a:pt x="31066" y="58730"/>
                      <a:pt x="33691" y="57840"/>
                      <a:pt x="35175" y="56424"/>
                    </a:cubicBezTo>
                    <a:cubicBezTo>
                      <a:pt x="36681" y="55009"/>
                      <a:pt x="37457" y="53229"/>
                      <a:pt x="38233" y="50946"/>
                    </a:cubicBezTo>
                    <a:cubicBezTo>
                      <a:pt x="39146" y="48276"/>
                      <a:pt x="39466" y="45309"/>
                      <a:pt x="41201" y="43095"/>
                    </a:cubicBezTo>
                    <a:cubicBezTo>
                      <a:pt x="41383" y="42866"/>
                      <a:pt x="41566" y="42638"/>
                      <a:pt x="41794" y="42410"/>
                    </a:cubicBezTo>
                    <a:cubicBezTo>
                      <a:pt x="43369" y="40766"/>
                      <a:pt x="45081" y="39876"/>
                      <a:pt x="46907" y="38507"/>
                    </a:cubicBezTo>
                    <a:cubicBezTo>
                      <a:pt x="50148" y="36042"/>
                      <a:pt x="53777" y="32184"/>
                      <a:pt x="56402" y="28053"/>
                    </a:cubicBezTo>
                    <a:cubicBezTo>
                      <a:pt x="57840" y="25816"/>
                      <a:pt x="59255" y="23396"/>
                      <a:pt x="59484" y="20726"/>
                    </a:cubicBezTo>
                    <a:cubicBezTo>
                      <a:pt x="59735" y="17918"/>
                      <a:pt x="58274" y="14974"/>
                      <a:pt x="55717" y="13878"/>
                    </a:cubicBezTo>
                    <a:cubicBezTo>
                      <a:pt x="53572" y="12988"/>
                      <a:pt x="51175" y="13262"/>
                      <a:pt x="49007" y="14106"/>
                    </a:cubicBezTo>
                    <a:cubicBezTo>
                      <a:pt x="45423" y="15476"/>
                      <a:pt x="41703" y="17599"/>
                      <a:pt x="37822" y="16754"/>
                    </a:cubicBezTo>
                    <a:cubicBezTo>
                      <a:pt x="37160" y="16617"/>
                      <a:pt x="36521" y="16389"/>
                      <a:pt x="35905" y="16092"/>
                    </a:cubicBezTo>
                    <a:cubicBezTo>
                      <a:pt x="32185" y="14243"/>
                      <a:pt x="31226" y="9701"/>
                      <a:pt x="28898" y="6506"/>
                    </a:cubicBezTo>
                    <a:cubicBezTo>
                      <a:pt x="27003" y="3904"/>
                      <a:pt x="24355" y="1735"/>
                      <a:pt x="21183" y="1005"/>
                    </a:cubicBezTo>
                    <a:cubicBezTo>
                      <a:pt x="16641" y="0"/>
                      <a:pt x="12007" y="2032"/>
                      <a:pt x="8058" y="4429"/>
                    </a:cubicBezTo>
                    <a:cubicBezTo>
                      <a:pt x="5958" y="5684"/>
                      <a:pt x="3836" y="7327"/>
                      <a:pt x="2443" y="931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0" name="Google Shape;4270;p58"/>
              <p:cNvSpPr/>
              <p:nvPr/>
            </p:nvSpPr>
            <p:spPr>
              <a:xfrm>
                <a:off x="5513050" y="966700"/>
                <a:ext cx="1438000" cy="1388950"/>
              </a:xfrm>
              <a:custGeom>
                <a:avLst/>
                <a:gdLst/>
                <a:ahLst/>
                <a:cxnLst/>
                <a:rect l="l" t="t" r="r" b="b"/>
                <a:pathLst>
                  <a:path w="57520" h="55558" fill="none" extrusionOk="0">
                    <a:moveTo>
                      <a:pt x="2054" y="8765"/>
                    </a:moveTo>
                    <a:cubicBezTo>
                      <a:pt x="1164" y="10066"/>
                      <a:pt x="616" y="11482"/>
                      <a:pt x="639" y="13057"/>
                    </a:cubicBezTo>
                    <a:cubicBezTo>
                      <a:pt x="685" y="15271"/>
                      <a:pt x="1849" y="17211"/>
                      <a:pt x="2671" y="19288"/>
                    </a:cubicBezTo>
                    <a:cubicBezTo>
                      <a:pt x="3013" y="20132"/>
                      <a:pt x="3264" y="20977"/>
                      <a:pt x="3378" y="21867"/>
                    </a:cubicBezTo>
                    <a:cubicBezTo>
                      <a:pt x="3926" y="26272"/>
                      <a:pt x="0" y="29810"/>
                      <a:pt x="1210" y="33805"/>
                    </a:cubicBezTo>
                    <a:cubicBezTo>
                      <a:pt x="1895" y="36156"/>
                      <a:pt x="3150" y="37206"/>
                      <a:pt x="3858" y="39716"/>
                    </a:cubicBezTo>
                    <a:cubicBezTo>
                      <a:pt x="4451" y="41839"/>
                      <a:pt x="4816" y="43665"/>
                      <a:pt x="6665" y="45195"/>
                    </a:cubicBezTo>
                    <a:cubicBezTo>
                      <a:pt x="9450" y="47500"/>
                      <a:pt x="13718" y="47363"/>
                      <a:pt x="17188" y="48390"/>
                    </a:cubicBezTo>
                    <a:cubicBezTo>
                      <a:pt x="17393" y="48459"/>
                      <a:pt x="17576" y="48527"/>
                      <a:pt x="17781" y="48573"/>
                    </a:cubicBezTo>
                    <a:cubicBezTo>
                      <a:pt x="21958" y="50033"/>
                      <a:pt x="23373" y="53275"/>
                      <a:pt x="27847" y="54735"/>
                    </a:cubicBezTo>
                    <a:cubicBezTo>
                      <a:pt x="30335" y="55557"/>
                      <a:pt x="32800" y="54987"/>
                      <a:pt x="34284" y="53937"/>
                    </a:cubicBezTo>
                    <a:cubicBezTo>
                      <a:pt x="35767" y="52887"/>
                      <a:pt x="36749" y="51494"/>
                      <a:pt x="37639" y="49440"/>
                    </a:cubicBezTo>
                    <a:cubicBezTo>
                      <a:pt x="38735" y="47021"/>
                      <a:pt x="39054" y="44122"/>
                      <a:pt x="40447" y="41908"/>
                    </a:cubicBezTo>
                    <a:cubicBezTo>
                      <a:pt x="40606" y="41679"/>
                      <a:pt x="40743" y="41451"/>
                      <a:pt x="40926" y="41223"/>
                    </a:cubicBezTo>
                    <a:cubicBezTo>
                      <a:pt x="42181" y="39557"/>
                      <a:pt x="43528" y="38552"/>
                      <a:pt x="45034" y="37092"/>
                    </a:cubicBezTo>
                    <a:cubicBezTo>
                      <a:pt x="47751" y="34467"/>
                      <a:pt x="51129" y="30678"/>
                      <a:pt x="53731" y="26752"/>
                    </a:cubicBezTo>
                    <a:cubicBezTo>
                      <a:pt x="55283" y="24424"/>
                      <a:pt x="56904" y="21981"/>
                      <a:pt x="57200" y="19197"/>
                    </a:cubicBezTo>
                    <a:cubicBezTo>
                      <a:pt x="57520" y="16275"/>
                      <a:pt x="55899" y="13125"/>
                      <a:pt x="53160" y="12121"/>
                    </a:cubicBezTo>
                    <a:cubicBezTo>
                      <a:pt x="51083" y="11367"/>
                      <a:pt x="48823" y="11710"/>
                      <a:pt x="46746" y="12577"/>
                    </a:cubicBezTo>
                    <a:cubicBezTo>
                      <a:pt x="43345" y="14015"/>
                      <a:pt x="39853" y="16184"/>
                      <a:pt x="36087" y="15453"/>
                    </a:cubicBezTo>
                    <a:cubicBezTo>
                      <a:pt x="35471" y="15339"/>
                      <a:pt x="34854" y="15134"/>
                      <a:pt x="34238" y="14860"/>
                    </a:cubicBezTo>
                    <a:cubicBezTo>
                      <a:pt x="30655" y="13171"/>
                      <a:pt x="29536" y="8902"/>
                      <a:pt x="27185" y="5912"/>
                    </a:cubicBezTo>
                    <a:cubicBezTo>
                      <a:pt x="25313" y="3538"/>
                      <a:pt x="22780" y="1553"/>
                      <a:pt x="19767" y="914"/>
                    </a:cubicBezTo>
                    <a:cubicBezTo>
                      <a:pt x="15453" y="1"/>
                      <a:pt x="11048" y="1849"/>
                      <a:pt x="7350" y="4109"/>
                    </a:cubicBezTo>
                    <a:cubicBezTo>
                      <a:pt x="5364" y="5319"/>
                      <a:pt x="3378" y="6871"/>
                      <a:pt x="2054" y="876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1" name="Google Shape;4271;p58"/>
              <p:cNvSpPr/>
              <p:nvPr/>
            </p:nvSpPr>
            <p:spPr>
              <a:xfrm>
                <a:off x="5556400" y="996375"/>
                <a:ext cx="1380400" cy="1309050"/>
              </a:xfrm>
              <a:custGeom>
                <a:avLst/>
                <a:gdLst/>
                <a:ahLst/>
                <a:cxnLst/>
                <a:rect l="l" t="t" r="r" b="b"/>
                <a:pathLst>
                  <a:path w="55216" h="52362" fill="none" extrusionOk="0">
                    <a:moveTo>
                      <a:pt x="1621" y="8195"/>
                    </a:moveTo>
                    <a:cubicBezTo>
                      <a:pt x="800" y="9382"/>
                      <a:pt x="275" y="10728"/>
                      <a:pt x="275" y="12166"/>
                    </a:cubicBezTo>
                    <a:cubicBezTo>
                      <a:pt x="252" y="14221"/>
                      <a:pt x="1211" y="16069"/>
                      <a:pt x="1918" y="18010"/>
                    </a:cubicBezTo>
                    <a:cubicBezTo>
                      <a:pt x="2215" y="18786"/>
                      <a:pt x="2443" y="19562"/>
                      <a:pt x="2557" y="20406"/>
                    </a:cubicBezTo>
                    <a:cubicBezTo>
                      <a:pt x="3105" y="24492"/>
                      <a:pt x="1" y="27870"/>
                      <a:pt x="1348" y="31454"/>
                    </a:cubicBezTo>
                    <a:cubicBezTo>
                      <a:pt x="2261" y="33850"/>
                      <a:pt x="3584" y="34695"/>
                      <a:pt x="4155" y="37365"/>
                    </a:cubicBezTo>
                    <a:cubicBezTo>
                      <a:pt x="4612" y="39557"/>
                      <a:pt x="4703" y="41474"/>
                      <a:pt x="6506" y="43163"/>
                    </a:cubicBezTo>
                    <a:cubicBezTo>
                      <a:pt x="9017" y="45514"/>
                      <a:pt x="13103" y="45674"/>
                      <a:pt x="16481" y="46541"/>
                    </a:cubicBezTo>
                    <a:cubicBezTo>
                      <a:pt x="16663" y="46587"/>
                      <a:pt x="16869" y="46655"/>
                      <a:pt x="17051" y="46701"/>
                    </a:cubicBezTo>
                    <a:cubicBezTo>
                      <a:pt x="21114" y="47865"/>
                      <a:pt x="22872" y="50193"/>
                      <a:pt x="27163" y="51586"/>
                    </a:cubicBezTo>
                    <a:cubicBezTo>
                      <a:pt x="29537" y="52362"/>
                      <a:pt x="31819" y="52110"/>
                      <a:pt x="33326" y="51426"/>
                    </a:cubicBezTo>
                    <a:cubicBezTo>
                      <a:pt x="34809" y="50741"/>
                      <a:pt x="35951" y="49737"/>
                      <a:pt x="37001" y="47911"/>
                    </a:cubicBezTo>
                    <a:cubicBezTo>
                      <a:pt x="38233" y="45765"/>
                      <a:pt x="38576" y="42912"/>
                      <a:pt x="39626" y="40721"/>
                    </a:cubicBezTo>
                    <a:cubicBezTo>
                      <a:pt x="39740" y="40470"/>
                      <a:pt x="39854" y="40241"/>
                      <a:pt x="39991" y="40013"/>
                    </a:cubicBezTo>
                    <a:cubicBezTo>
                      <a:pt x="40949" y="38324"/>
                      <a:pt x="41885" y="37183"/>
                      <a:pt x="43095" y="35653"/>
                    </a:cubicBezTo>
                    <a:cubicBezTo>
                      <a:pt x="45286" y="32846"/>
                      <a:pt x="48436" y="29148"/>
                      <a:pt x="51015" y="25428"/>
                    </a:cubicBezTo>
                    <a:cubicBezTo>
                      <a:pt x="52659" y="23008"/>
                      <a:pt x="54485" y="20543"/>
                      <a:pt x="54850" y="17622"/>
                    </a:cubicBezTo>
                    <a:cubicBezTo>
                      <a:pt x="55215" y="14609"/>
                      <a:pt x="53481" y="11253"/>
                      <a:pt x="50559" y="10363"/>
                    </a:cubicBezTo>
                    <a:cubicBezTo>
                      <a:pt x="48505" y="9724"/>
                      <a:pt x="46382" y="10135"/>
                      <a:pt x="44419" y="11025"/>
                    </a:cubicBezTo>
                    <a:cubicBezTo>
                      <a:pt x="41201" y="12531"/>
                      <a:pt x="37959" y="14746"/>
                      <a:pt x="34307" y="14129"/>
                    </a:cubicBezTo>
                    <a:cubicBezTo>
                      <a:pt x="33714" y="14038"/>
                      <a:pt x="33098" y="13855"/>
                      <a:pt x="32527" y="13604"/>
                    </a:cubicBezTo>
                    <a:cubicBezTo>
                      <a:pt x="29080" y="12075"/>
                      <a:pt x="27779" y="8081"/>
                      <a:pt x="25405" y="5296"/>
                    </a:cubicBezTo>
                    <a:cubicBezTo>
                      <a:pt x="23557" y="3127"/>
                      <a:pt x="21114" y="1370"/>
                      <a:pt x="18284" y="799"/>
                    </a:cubicBezTo>
                    <a:cubicBezTo>
                      <a:pt x="14198" y="0"/>
                      <a:pt x="10044" y="1621"/>
                      <a:pt x="6552" y="3767"/>
                    </a:cubicBezTo>
                    <a:cubicBezTo>
                      <a:pt x="4680" y="4908"/>
                      <a:pt x="2854" y="6391"/>
                      <a:pt x="1621" y="8195"/>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2" name="Google Shape;4272;p58"/>
              <p:cNvSpPr/>
              <p:nvPr/>
            </p:nvSpPr>
            <p:spPr>
              <a:xfrm>
                <a:off x="5595200" y="1025475"/>
                <a:ext cx="1327325" cy="1232025"/>
              </a:xfrm>
              <a:custGeom>
                <a:avLst/>
                <a:gdLst/>
                <a:ahLst/>
                <a:cxnLst/>
                <a:rect l="l" t="t" r="r" b="b"/>
                <a:pathLst>
                  <a:path w="53093" h="49281" fill="none" extrusionOk="0">
                    <a:moveTo>
                      <a:pt x="1370" y="7647"/>
                    </a:moveTo>
                    <a:cubicBezTo>
                      <a:pt x="617" y="8743"/>
                      <a:pt x="138" y="9975"/>
                      <a:pt x="92" y="11299"/>
                    </a:cubicBezTo>
                    <a:cubicBezTo>
                      <a:pt x="1" y="13194"/>
                      <a:pt x="754" y="14928"/>
                      <a:pt x="1348" y="16754"/>
                    </a:cubicBezTo>
                    <a:cubicBezTo>
                      <a:pt x="1599" y="17462"/>
                      <a:pt x="1804" y="18192"/>
                      <a:pt x="1918" y="18968"/>
                    </a:cubicBezTo>
                    <a:cubicBezTo>
                      <a:pt x="2466" y="22712"/>
                      <a:pt x="206" y="25953"/>
                      <a:pt x="1690" y="29126"/>
                    </a:cubicBezTo>
                    <a:cubicBezTo>
                      <a:pt x="2831" y="31545"/>
                      <a:pt x="4201" y="32207"/>
                      <a:pt x="4635" y="35037"/>
                    </a:cubicBezTo>
                    <a:cubicBezTo>
                      <a:pt x="4954" y="37320"/>
                      <a:pt x="4749" y="39306"/>
                      <a:pt x="6506" y="41154"/>
                    </a:cubicBezTo>
                    <a:cubicBezTo>
                      <a:pt x="8789" y="43551"/>
                      <a:pt x="12669" y="44030"/>
                      <a:pt x="15956" y="44715"/>
                    </a:cubicBezTo>
                    <a:cubicBezTo>
                      <a:pt x="16138" y="44761"/>
                      <a:pt x="16321" y="44784"/>
                      <a:pt x="16504" y="44829"/>
                    </a:cubicBezTo>
                    <a:cubicBezTo>
                      <a:pt x="20475" y="45742"/>
                      <a:pt x="22530" y="47112"/>
                      <a:pt x="26661" y="48459"/>
                    </a:cubicBezTo>
                    <a:cubicBezTo>
                      <a:pt x="28921" y="49189"/>
                      <a:pt x="31021" y="49280"/>
                      <a:pt x="32527" y="48961"/>
                    </a:cubicBezTo>
                    <a:cubicBezTo>
                      <a:pt x="34034" y="48641"/>
                      <a:pt x="35357" y="47979"/>
                      <a:pt x="36521" y="46404"/>
                    </a:cubicBezTo>
                    <a:cubicBezTo>
                      <a:pt x="37914" y="44533"/>
                      <a:pt x="38279" y="41702"/>
                      <a:pt x="39009" y="39534"/>
                    </a:cubicBezTo>
                    <a:cubicBezTo>
                      <a:pt x="39078" y="39306"/>
                      <a:pt x="39146" y="39055"/>
                      <a:pt x="39238" y="38826"/>
                    </a:cubicBezTo>
                    <a:cubicBezTo>
                      <a:pt x="39877" y="37092"/>
                      <a:pt x="40447" y="35836"/>
                      <a:pt x="41338" y="34238"/>
                    </a:cubicBezTo>
                    <a:cubicBezTo>
                      <a:pt x="42981" y="31271"/>
                      <a:pt x="45925" y="27619"/>
                      <a:pt x="48459" y="24104"/>
                    </a:cubicBezTo>
                    <a:cubicBezTo>
                      <a:pt x="50239" y="21639"/>
                      <a:pt x="52248" y="19128"/>
                      <a:pt x="52659" y="16092"/>
                    </a:cubicBezTo>
                    <a:cubicBezTo>
                      <a:pt x="53093" y="12965"/>
                      <a:pt x="51221" y="9405"/>
                      <a:pt x="48117" y="8606"/>
                    </a:cubicBezTo>
                    <a:cubicBezTo>
                      <a:pt x="46131" y="8081"/>
                      <a:pt x="44122" y="8560"/>
                      <a:pt x="42273" y="9519"/>
                    </a:cubicBezTo>
                    <a:cubicBezTo>
                      <a:pt x="39238" y="11071"/>
                      <a:pt x="36225" y="13330"/>
                      <a:pt x="32710" y="12828"/>
                    </a:cubicBezTo>
                    <a:cubicBezTo>
                      <a:pt x="32116" y="12760"/>
                      <a:pt x="31546" y="12600"/>
                      <a:pt x="30975" y="12372"/>
                    </a:cubicBezTo>
                    <a:cubicBezTo>
                      <a:pt x="27688" y="10979"/>
                      <a:pt x="26182" y="7282"/>
                      <a:pt x="23808" y="4725"/>
                    </a:cubicBezTo>
                    <a:cubicBezTo>
                      <a:pt x="21982" y="2740"/>
                      <a:pt x="19654" y="1210"/>
                      <a:pt x="16983" y="708"/>
                    </a:cubicBezTo>
                    <a:cubicBezTo>
                      <a:pt x="13148" y="1"/>
                      <a:pt x="9222" y="1438"/>
                      <a:pt x="5958" y="3447"/>
                    </a:cubicBezTo>
                    <a:cubicBezTo>
                      <a:pt x="4201" y="4520"/>
                      <a:pt x="2512" y="5935"/>
                      <a:pt x="1370" y="7647"/>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3" name="Google Shape;4273;p58"/>
              <p:cNvSpPr/>
              <p:nvPr/>
            </p:nvSpPr>
            <p:spPr>
              <a:xfrm>
                <a:off x="5627750" y="1055150"/>
                <a:ext cx="1280500" cy="1162400"/>
              </a:xfrm>
              <a:custGeom>
                <a:avLst/>
                <a:gdLst/>
                <a:ahLst/>
                <a:cxnLst/>
                <a:rect l="l" t="t" r="r" b="b"/>
                <a:pathLst>
                  <a:path w="51220" h="46496" fill="none" extrusionOk="0">
                    <a:moveTo>
                      <a:pt x="1370" y="7053"/>
                    </a:moveTo>
                    <a:cubicBezTo>
                      <a:pt x="685" y="8081"/>
                      <a:pt x="251" y="9222"/>
                      <a:pt x="160" y="10409"/>
                    </a:cubicBezTo>
                    <a:cubicBezTo>
                      <a:pt x="0" y="12143"/>
                      <a:pt x="548" y="13764"/>
                      <a:pt x="1027" y="15453"/>
                    </a:cubicBezTo>
                    <a:cubicBezTo>
                      <a:pt x="1233" y="16115"/>
                      <a:pt x="1392" y="16800"/>
                      <a:pt x="1506" y="17485"/>
                    </a:cubicBezTo>
                    <a:cubicBezTo>
                      <a:pt x="2054" y="20931"/>
                      <a:pt x="685" y="23990"/>
                      <a:pt x="2283" y="26774"/>
                    </a:cubicBezTo>
                    <a:cubicBezTo>
                      <a:pt x="3698" y="29217"/>
                      <a:pt x="5067" y="29673"/>
                      <a:pt x="5364" y="32686"/>
                    </a:cubicBezTo>
                    <a:cubicBezTo>
                      <a:pt x="5569" y="35037"/>
                      <a:pt x="5067" y="37091"/>
                      <a:pt x="6779" y="39123"/>
                    </a:cubicBezTo>
                    <a:cubicBezTo>
                      <a:pt x="8811" y="41565"/>
                      <a:pt x="12485" y="42341"/>
                      <a:pt x="15658" y="42866"/>
                    </a:cubicBezTo>
                    <a:cubicBezTo>
                      <a:pt x="15841" y="42889"/>
                      <a:pt x="16023" y="42912"/>
                      <a:pt x="16183" y="42958"/>
                    </a:cubicBezTo>
                    <a:cubicBezTo>
                      <a:pt x="20063" y="43574"/>
                      <a:pt x="22437" y="44030"/>
                      <a:pt x="26409" y="45309"/>
                    </a:cubicBezTo>
                    <a:cubicBezTo>
                      <a:pt x="28554" y="45993"/>
                      <a:pt x="30495" y="46404"/>
                      <a:pt x="32001" y="46450"/>
                    </a:cubicBezTo>
                    <a:cubicBezTo>
                      <a:pt x="33508" y="46495"/>
                      <a:pt x="35014" y="46222"/>
                      <a:pt x="36292" y="44875"/>
                    </a:cubicBezTo>
                    <a:cubicBezTo>
                      <a:pt x="37844" y="43254"/>
                      <a:pt x="38232" y="40492"/>
                      <a:pt x="38620" y="38324"/>
                    </a:cubicBezTo>
                    <a:cubicBezTo>
                      <a:pt x="38666" y="38096"/>
                      <a:pt x="38712" y="37845"/>
                      <a:pt x="38735" y="37616"/>
                    </a:cubicBezTo>
                    <a:cubicBezTo>
                      <a:pt x="39077" y="35859"/>
                      <a:pt x="39237" y="34467"/>
                      <a:pt x="39830" y="32800"/>
                    </a:cubicBezTo>
                    <a:cubicBezTo>
                      <a:pt x="40949" y="29650"/>
                      <a:pt x="43665" y="26090"/>
                      <a:pt x="46153" y="22780"/>
                    </a:cubicBezTo>
                    <a:cubicBezTo>
                      <a:pt x="48070" y="20246"/>
                      <a:pt x="50239" y="17690"/>
                      <a:pt x="50741" y="14517"/>
                    </a:cubicBezTo>
                    <a:cubicBezTo>
                      <a:pt x="51220" y="11299"/>
                      <a:pt x="49234" y="7510"/>
                      <a:pt x="45947" y="6825"/>
                    </a:cubicBezTo>
                    <a:cubicBezTo>
                      <a:pt x="44007" y="6414"/>
                      <a:pt x="42113" y="6985"/>
                      <a:pt x="40378" y="7966"/>
                    </a:cubicBezTo>
                    <a:cubicBezTo>
                      <a:pt x="37525" y="9587"/>
                      <a:pt x="34740" y="11892"/>
                      <a:pt x="31362" y="11527"/>
                    </a:cubicBezTo>
                    <a:cubicBezTo>
                      <a:pt x="30791" y="11459"/>
                      <a:pt x="30244" y="11322"/>
                      <a:pt x="29696" y="11116"/>
                    </a:cubicBezTo>
                    <a:cubicBezTo>
                      <a:pt x="26546" y="9884"/>
                      <a:pt x="24857" y="6460"/>
                      <a:pt x="22460" y="4109"/>
                    </a:cubicBezTo>
                    <a:cubicBezTo>
                      <a:pt x="20657" y="2351"/>
                      <a:pt x="18420" y="1028"/>
                      <a:pt x="15932" y="594"/>
                    </a:cubicBezTo>
                    <a:cubicBezTo>
                      <a:pt x="12326" y="0"/>
                      <a:pt x="8628" y="1233"/>
                      <a:pt x="5615" y="3105"/>
                    </a:cubicBezTo>
                    <a:cubicBezTo>
                      <a:pt x="3949" y="4132"/>
                      <a:pt x="2420" y="5456"/>
                      <a:pt x="1370" y="7053"/>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4" name="Google Shape;4274;p58"/>
              <p:cNvSpPr/>
              <p:nvPr/>
            </p:nvSpPr>
            <p:spPr>
              <a:xfrm>
                <a:off x="5660825" y="1084250"/>
                <a:ext cx="1233750" cy="1112175"/>
              </a:xfrm>
              <a:custGeom>
                <a:avLst/>
                <a:gdLst/>
                <a:ahLst/>
                <a:cxnLst/>
                <a:rect l="l" t="t" r="r" b="b"/>
                <a:pathLst>
                  <a:path w="49350" h="44487" fill="none" extrusionOk="0">
                    <a:moveTo>
                      <a:pt x="1325" y="6506"/>
                    </a:moveTo>
                    <a:cubicBezTo>
                      <a:pt x="731" y="7442"/>
                      <a:pt x="320" y="8469"/>
                      <a:pt x="183" y="9541"/>
                    </a:cubicBezTo>
                    <a:cubicBezTo>
                      <a:pt x="1" y="11116"/>
                      <a:pt x="320" y="12646"/>
                      <a:pt x="686" y="14198"/>
                    </a:cubicBezTo>
                    <a:cubicBezTo>
                      <a:pt x="845" y="14814"/>
                      <a:pt x="982" y="15430"/>
                      <a:pt x="1097" y="16047"/>
                    </a:cubicBezTo>
                    <a:cubicBezTo>
                      <a:pt x="1644" y="19151"/>
                      <a:pt x="1142" y="22004"/>
                      <a:pt x="2854" y="24424"/>
                    </a:cubicBezTo>
                    <a:cubicBezTo>
                      <a:pt x="4566" y="26889"/>
                      <a:pt x="5935" y="27185"/>
                      <a:pt x="6072" y="30358"/>
                    </a:cubicBezTo>
                    <a:cubicBezTo>
                      <a:pt x="6164" y="32778"/>
                      <a:pt x="5388" y="34878"/>
                      <a:pt x="7008" y="37114"/>
                    </a:cubicBezTo>
                    <a:cubicBezTo>
                      <a:pt x="8834" y="39580"/>
                      <a:pt x="12258" y="40698"/>
                      <a:pt x="15362" y="41040"/>
                    </a:cubicBezTo>
                    <a:cubicBezTo>
                      <a:pt x="15522" y="41063"/>
                      <a:pt x="15705" y="41063"/>
                      <a:pt x="15864" y="41086"/>
                    </a:cubicBezTo>
                    <a:cubicBezTo>
                      <a:pt x="19631" y="41428"/>
                      <a:pt x="22324" y="40949"/>
                      <a:pt x="26136" y="42182"/>
                    </a:cubicBezTo>
                    <a:cubicBezTo>
                      <a:pt x="28167" y="42821"/>
                      <a:pt x="29925" y="43574"/>
                      <a:pt x="31454" y="43962"/>
                    </a:cubicBezTo>
                    <a:cubicBezTo>
                      <a:pt x="32961" y="44373"/>
                      <a:pt x="34627" y="44487"/>
                      <a:pt x="36065" y="43369"/>
                    </a:cubicBezTo>
                    <a:cubicBezTo>
                      <a:pt x="37754" y="42022"/>
                      <a:pt x="38165" y="39283"/>
                      <a:pt x="38210" y="37160"/>
                    </a:cubicBezTo>
                    <a:cubicBezTo>
                      <a:pt x="38233" y="36909"/>
                      <a:pt x="38233" y="36658"/>
                      <a:pt x="38233" y="36430"/>
                    </a:cubicBezTo>
                    <a:cubicBezTo>
                      <a:pt x="38233" y="34649"/>
                      <a:pt x="38005" y="33143"/>
                      <a:pt x="38302" y="31385"/>
                    </a:cubicBezTo>
                    <a:cubicBezTo>
                      <a:pt x="38850" y="28076"/>
                      <a:pt x="41406" y="24606"/>
                      <a:pt x="43848" y="21479"/>
                    </a:cubicBezTo>
                    <a:cubicBezTo>
                      <a:pt x="45880" y="18877"/>
                      <a:pt x="48231" y="16275"/>
                      <a:pt x="48779" y="12988"/>
                    </a:cubicBezTo>
                    <a:cubicBezTo>
                      <a:pt x="49349" y="9656"/>
                      <a:pt x="47204" y="5616"/>
                      <a:pt x="43757" y="5068"/>
                    </a:cubicBezTo>
                    <a:cubicBezTo>
                      <a:pt x="41840" y="4771"/>
                      <a:pt x="40082" y="5433"/>
                      <a:pt x="38462" y="6437"/>
                    </a:cubicBezTo>
                    <a:cubicBezTo>
                      <a:pt x="35791" y="8126"/>
                      <a:pt x="33235" y="10477"/>
                      <a:pt x="29993" y="10226"/>
                    </a:cubicBezTo>
                    <a:cubicBezTo>
                      <a:pt x="29423" y="10181"/>
                      <a:pt x="28898" y="10066"/>
                      <a:pt x="28373" y="9884"/>
                    </a:cubicBezTo>
                    <a:cubicBezTo>
                      <a:pt x="25360" y="8811"/>
                      <a:pt x="23511" y="5638"/>
                      <a:pt x="21091" y="3516"/>
                    </a:cubicBezTo>
                    <a:cubicBezTo>
                      <a:pt x="19311" y="1963"/>
                      <a:pt x="17188" y="868"/>
                      <a:pt x="14860" y="503"/>
                    </a:cubicBezTo>
                    <a:cubicBezTo>
                      <a:pt x="11482" y="1"/>
                      <a:pt x="8035" y="1050"/>
                      <a:pt x="5251" y="2785"/>
                    </a:cubicBezTo>
                    <a:cubicBezTo>
                      <a:pt x="3699" y="3744"/>
                      <a:pt x="2306" y="4999"/>
                      <a:pt x="1325" y="6506"/>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5" name="Google Shape;4275;p58"/>
              <p:cNvSpPr/>
              <p:nvPr/>
            </p:nvSpPr>
            <p:spPr>
              <a:xfrm>
                <a:off x="5693350" y="1113350"/>
                <a:ext cx="1186950" cy="1068825"/>
              </a:xfrm>
              <a:custGeom>
                <a:avLst/>
                <a:gdLst/>
                <a:ahLst/>
                <a:cxnLst/>
                <a:rect l="l" t="t" r="r" b="b"/>
                <a:pathLst>
                  <a:path w="47478" h="42753" fill="none" extrusionOk="0">
                    <a:moveTo>
                      <a:pt x="1325" y="5958"/>
                    </a:moveTo>
                    <a:cubicBezTo>
                      <a:pt x="800" y="6803"/>
                      <a:pt x="435" y="7716"/>
                      <a:pt x="252" y="8697"/>
                    </a:cubicBezTo>
                    <a:cubicBezTo>
                      <a:pt x="1" y="10089"/>
                      <a:pt x="115" y="11505"/>
                      <a:pt x="366" y="12943"/>
                    </a:cubicBezTo>
                    <a:cubicBezTo>
                      <a:pt x="480" y="13490"/>
                      <a:pt x="594" y="14061"/>
                      <a:pt x="709" y="14609"/>
                    </a:cubicBezTo>
                    <a:cubicBezTo>
                      <a:pt x="1256" y="17393"/>
                      <a:pt x="1667" y="20018"/>
                      <a:pt x="3425" y="22095"/>
                    </a:cubicBezTo>
                    <a:cubicBezTo>
                      <a:pt x="5479" y="24515"/>
                      <a:pt x="6803" y="24698"/>
                      <a:pt x="6803" y="28030"/>
                    </a:cubicBezTo>
                    <a:cubicBezTo>
                      <a:pt x="6780" y="30541"/>
                      <a:pt x="5753" y="32686"/>
                      <a:pt x="7282" y="35106"/>
                    </a:cubicBezTo>
                    <a:cubicBezTo>
                      <a:pt x="8880" y="37594"/>
                      <a:pt x="12076" y="39032"/>
                      <a:pt x="15066" y="39214"/>
                    </a:cubicBezTo>
                    <a:cubicBezTo>
                      <a:pt x="15248" y="39214"/>
                      <a:pt x="15408" y="39214"/>
                      <a:pt x="15568" y="39214"/>
                    </a:cubicBezTo>
                    <a:cubicBezTo>
                      <a:pt x="19220" y="39306"/>
                      <a:pt x="22256" y="37891"/>
                      <a:pt x="25885" y="39032"/>
                    </a:cubicBezTo>
                    <a:cubicBezTo>
                      <a:pt x="27802" y="39648"/>
                      <a:pt x="29377" y="40721"/>
                      <a:pt x="30906" y="41474"/>
                    </a:cubicBezTo>
                    <a:cubicBezTo>
                      <a:pt x="32436" y="42250"/>
                      <a:pt x="34285" y="42752"/>
                      <a:pt x="35837" y="41862"/>
                    </a:cubicBezTo>
                    <a:cubicBezTo>
                      <a:pt x="37708" y="40789"/>
                      <a:pt x="38096" y="38096"/>
                      <a:pt x="37845" y="35973"/>
                    </a:cubicBezTo>
                    <a:cubicBezTo>
                      <a:pt x="37800" y="35722"/>
                      <a:pt x="37777" y="35494"/>
                      <a:pt x="37731" y="35243"/>
                    </a:cubicBezTo>
                    <a:cubicBezTo>
                      <a:pt x="37412" y="33440"/>
                      <a:pt x="36795" y="31796"/>
                      <a:pt x="36795" y="29970"/>
                    </a:cubicBezTo>
                    <a:cubicBezTo>
                      <a:pt x="36795" y="26501"/>
                      <a:pt x="39146" y="23100"/>
                      <a:pt x="41543" y="20178"/>
                    </a:cubicBezTo>
                    <a:cubicBezTo>
                      <a:pt x="43734" y="17508"/>
                      <a:pt x="46245" y="14860"/>
                      <a:pt x="46861" y="11436"/>
                    </a:cubicBezTo>
                    <a:cubicBezTo>
                      <a:pt x="47478" y="8012"/>
                      <a:pt x="45195" y="3698"/>
                      <a:pt x="41566" y="3310"/>
                    </a:cubicBezTo>
                    <a:cubicBezTo>
                      <a:pt x="39717" y="3105"/>
                      <a:pt x="38096" y="3858"/>
                      <a:pt x="36567" y="4931"/>
                    </a:cubicBezTo>
                    <a:cubicBezTo>
                      <a:pt x="34079" y="6666"/>
                      <a:pt x="31751" y="9062"/>
                      <a:pt x="28624" y="8925"/>
                    </a:cubicBezTo>
                    <a:cubicBezTo>
                      <a:pt x="28099" y="8902"/>
                      <a:pt x="27597" y="8811"/>
                      <a:pt x="27095" y="8651"/>
                    </a:cubicBezTo>
                    <a:cubicBezTo>
                      <a:pt x="24219" y="7716"/>
                      <a:pt x="22187" y="4840"/>
                      <a:pt x="19745" y="2922"/>
                    </a:cubicBezTo>
                    <a:cubicBezTo>
                      <a:pt x="18010" y="1576"/>
                      <a:pt x="15956" y="685"/>
                      <a:pt x="13810" y="411"/>
                    </a:cubicBezTo>
                    <a:cubicBezTo>
                      <a:pt x="10660" y="1"/>
                      <a:pt x="7465" y="845"/>
                      <a:pt x="4886" y="2466"/>
                    </a:cubicBezTo>
                    <a:cubicBezTo>
                      <a:pt x="3470" y="3356"/>
                      <a:pt x="2192" y="4520"/>
                      <a:pt x="1325" y="5958"/>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76" name="Google Shape;4276;p58"/>
              <p:cNvSpPr/>
              <p:nvPr/>
            </p:nvSpPr>
            <p:spPr>
              <a:xfrm>
                <a:off x="5721325" y="1106500"/>
                <a:ext cx="1145275" cy="1061400"/>
              </a:xfrm>
              <a:custGeom>
                <a:avLst/>
                <a:gdLst/>
                <a:ahLst/>
                <a:cxnLst/>
                <a:rect l="l" t="t" r="r" b="b"/>
                <a:pathLst>
                  <a:path w="45811" h="42456" fill="none" extrusionOk="0">
                    <a:moveTo>
                      <a:pt x="229" y="13102"/>
                    </a:moveTo>
                    <a:cubicBezTo>
                      <a:pt x="548" y="16070"/>
                      <a:pt x="1963" y="19037"/>
                      <a:pt x="4200" y="21205"/>
                    </a:cubicBezTo>
                    <a:cubicBezTo>
                      <a:pt x="6597" y="23511"/>
                      <a:pt x="7875" y="23648"/>
                      <a:pt x="7715" y="27140"/>
                    </a:cubicBezTo>
                    <a:cubicBezTo>
                      <a:pt x="7578" y="29742"/>
                      <a:pt x="6300" y="31910"/>
                      <a:pt x="7738" y="34535"/>
                    </a:cubicBezTo>
                    <a:cubicBezTo>
                      <a:pt x="9130" y="37069"/>
                      <a:pt x="12075" y="38804"/>
                      <a:pt x="14974" y="38804"/>
                    </a:cubicBezTo>
                    <a:cubicBezTo>
                      <a:pt x="18717" y="38804"/>
                      <a:pt x="22187" y="36202"/>
                      <a:pt x="25816" y="37343"/>
                    </a:cubicBezTo>
                    <a:cubicBezTo>
                      <a:pt x="27619" y="37913"/>
                      <a:pt x="29034" y="39329"/>
                      <a:pt x="30563" y="40447"/>
                    </a:cubicBezTo>
                    <a:cubicBezTo>
                      <a:pt x="32093" y="41565"/>
                      <a:pt x="34124" y="42456"/>
                      <a:pt x="35790" y="41771"/>
                    </a:cubicBezTo>
                    <a:cubicBezTo>
                      <a:pt x="37822" y="40972"/>
                      <a:pt x="38210" y="38347"/>
                      <a:pt x="37639" y="36224"/>
                    </a:cubicBezTo>
                    <a:cubicBezTo>
                      <a:pt x="37069" y="34124"/>
                      <a:pt x="35813" y="32139"/>
                      <a:pt x="35471" y="29993"/>
                    </a:cubicBezTo>
                    <a:cubicBezTo>
                      <a:pt x="34923" y="26341"/>
                      <a:pt x="37091" y="23054"/>
                      <a:pt x="39420" y="20315"/>
                    </a:cubicBezTo>
                    <a:cubicBezTo>
                      <a:pt x="41748" y="17599"/>
                      <a:pt x="44418" y="14883"/>
                      <a:pt x="45126" y="11345"/>
                    </a:cubicBezTo>
                    <a:cubicBezTo>
                      <a:pt x="45811" y="7807"/>
                      <a:pt x="43391" y="3219"/>
                      <a:pt x="39579" y="2991"/>
                    </a:cubicBezTo>
                    <a:cubicBezTo>
                      <a:pt x="34763" y="2717"/>
                      <a:pt x="32275" y="9108"/>
                      <a:pt x="27459" y="9062"/>
                    </a:cubicBezTo>
                    <a:cubicBezTo>
                      <a:pt x="24013" y="9039"/>
                      <a:pt x="21479" y="5753"/>
                      <a:pt x="18557" y="3767"/>
                    </a:cubicBezTo>
                    <a:cubicBezTo>
                      <a:pt x="13011" y="1"/>
                      <a:pt x="4657" y="1507"/>
                      <a:pt x="1507" y="6848"/>
                    </a:cubicBezTo>
                    <a:cubicBezTo>
                      <a:pt x="388" y="8720"/>
                      <a:pt x="0" y="10911"/>
                      <a:pt x="229" y="13102"/>
                    </a:cubicBezTo>
                    <a:close/>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277" name="Google Shape;4277;p58"/>
            <p:cNvGrpSpPr/>
            <p:nvPr/>
          </p:nvGrpSpPr>
          <p:grpSpPr>
            <a:xfrm>
              <a:off x="6151700" y="563400"/>
              <a:ext cx="1724500" cy="1724475"/>
              <a:chOff x="4954950" y="844025"/>
              <a:chExt cx="1724500" cy="1724475"/>
            </a:xfrm>
          </p:grpSpPr>
          <p:sp>
            <p:nvSpPr>
              <p:cNvPr id="4278" name="Google Shape;4278;p58"/>
              <p:cNvSpPr/>
              <p:nvPr/>
            </p:nvSpPr>
            <p:spPr>
              <a:xfrm>
                <a:off x="5042850" y="1000800"/>
                <a:ext cx="1273100" cy="1204200"/>
              </a:xfrm>
              <a:custGeom>
                <a:avLst/>
                <a:gdLst/>
                <a:ahLst/>
                <a:cxnLst/>
                <a:rect l="l" t="t" r="r" b="b"/>
                <a:pathLst>
                  <a:path w="50924" h="48168" extrusionOk="0">
                    <a:moveTo>
                      <a:pt x="30983" y="0"/>
                    </a:moveTo>
                    <a:cubicBezTo>
                      <a:pt x="23761" y="0"/>
                      <a:pt x="16537" y="2756"/>
                      <a:pt x="11025" y="8269"/>
                    </a:cubicBezTo>
                    <a:cubicBezTo>
                      <a:pt x="0" y="19271"/>
                      <a:pt x="0" y="37143"/>
                      <a:pt x="11025" y="48167"/>
                    </a:cubicBezTo>
                    <a:lnTo>
                      <a:pt x="50923" y="8269"/>
                    </a:lnTo>
                    <a:cubicBezTo>
                      <a:pt x="45422" y="2756"/>
                      <a:pt x="38204" y="0"/>
                      <a:pt x="30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5318450" y="1207500"/>
                <a:ext cx="1273100" cy="1203775"/>
              </a:xfrm>
              <a:custGeom>
                <a:avLst/>
                <a:gdLst/>
                <a:ahLst/>
                <a:cxnLst/>
                <a:rect l="l" t="t" r="r" b="b"/>
                <a:pathLst>
                  <a:path w="50924" h="48151" extrusionOk="0">
                    <a:moveTo>
                      <a:pt x="39899" y="1"/>
                    </a:moveTo>
                    <a:lnTo>
                      <a:pt x="1" y="39899"/>
                    </a:lnTo>
                    <a:cubicBezTo>
                      <a:pt x="5513" y="45400"/>
                      <a:pt x="12737" y="48151"/>
                      <a:pt x="19959" y="48151"/>
                    </a:cubicBezTo>
                    <a:cubicBezTo>
                      <a:pt x="27180" y="48151"/>
                      <a:pt x="34398" y="45400"/>
                      <a:pt x="39899" y="39899"/>
                    </a:cubicBezTo>
                    <a:cubicBezTo>
                      <a:pt x="50924" y="28875"/>
                      <a:pt x="50924" y="11003"/>
                      <a:pt x="3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4954950" y="844025"/>
                <a:ext cx="1724500" cy="1724475"/>
              </a:xfrm>
              <a:custGeom>
                <a:avLst/>
                <a:gdLst/>
                <a:ahLst/>
                <a:cxnLst/>
                <a:rect l="l" t="t" r="r" b="b"/>
                <a:pathLst>
                  <a:path w="68980" h="68979" fill="none" extrusionOk="0">
                    <a:moveTo>
                      <a:pt x="1" y="68978"/>
                    </a:moveTo>
                    <a:lnTo>
                      <a:pt x="68979" y="0"/>
                    </a:lnTo>
                  </a:path>
                </a:pathLst>
              </a:custGeom>
              <a:noFill/>
              <a:ln w="97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sp>
        <p:nvSpPr>
          <p:cNvPr id="2" name="Rectangle: Rounded Corners 1">
            <a:extLst>
              <a:ext uri="{FF2B5EF4-FFF2-40B4-BE49-F238E27FC236}">
                <a16:creationId xmlns:a16="http://schemas.microsoft.com/office/drawing/2014/main" id="{B25C0A3A-5420-4032-854B-21EABBCB2CC0}"/>
              </a:ext>
            </a:extLst>
          </p:cNvPr>
          <p:cNvSpPr/>
          <p:nvPr/>
        </p:nvSpPr>
        <p:spPr>
          <a:xfrm>
            <a:off x="4876800" y="3634740"/>
            <a:ext cx="3604260" cy="926700"/>
          </a:xfrm>
          <a:prstGeom prst="roundRect">
            <a:avLst/>
          </a:prstGeom>
          <a:solidFill>
            <a:srgbClr val="E9E9E9"/>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5" name="Picture 54">
            <a:extLst>
              <a:ext uri="{FF2B5EF4-FFF2-40B4-BE49-F238E27FC236}">
                <a16:creationId xmlns:a16="http://schemas.microsoft.com/office/drawing/2014/main" id="{3D5708EE-B904-4795-8E68-7DEE88E9B9B1}"/>
              </a:ext>
            </a:extLst>
          </p:cNvPr>
          <p:cNvPicPr>
            <a:picLocks noChangeAspect="1"/>
          </p:cNvPicPr>
          <p:nvPr/>
        </p:nvPicPr>
        <p:blipFill>
          <a:blip r:embed="rId3"/>
          <a:stretch>
            <a:fillRect/>
          </a:stretch>
        </p:blipFill>
        <p:spPr>
          <a:xfrm>
            <a:off x="5147725" y="3746011"/>
            <a:ext cx="3210586" cy="7041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833438" y="2888919"/>
            <a:ext cx="2580412" cy="572700"/>
          </a:xfrm>
          <a:prstGeom prst="rect">
            <a:avLst/>
          </a:prstGeom>
        </p:spPr>
        <p:txBody>
          <a:bodyPr spcFirstLastPara="1" wrap="square" lIns="0" tIns="0" rIns="0" bIns="0" anchor="ctr" anchorCtr="0">
            <a:noAutofit/>
          </a:bodyPr>
          <a:lstStyle/>
          <a:p>
            <a:pPr marL="0" lvl="0" indent="0" algn="ctr"/>
            <a:r>
              <a:rPr lang="en-ID" sz="1400" i="1" dirty="0"/>
              <a:t>Data mining</a:t>
            </a:r>
            <a:r>
              <a:rPr lang="en-ID" sz="1400" dirty="0"/>
              <a:t> adalah proses penemuan pola dan pengetahuan dari kumpulan data dengan jumlah yang besar. Sumber data meliputi basis data, data warehouse, website, penyimpanan informasi lainnya, atau data streaming yang digunakan oleh suatu sistem secara dinamis (Han </a:t>
            </a:r>
            <a:r>
              <a:rPr lang="en-ID" sz="1400" i="1" dirty="0"/>
              <a:t>et al. </a:t>
            </a:r>
            <a:r>
              <a:rPr lang="en-ID" sz="1400" dirty="0"/>
              <a:t>2012)</a:t>
            </a:r>
            <a:endParaRPr sz="14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462952" y="1233950"/>
            <a:ext cx="12278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DATA MINING</a:t>
            </a:r>
          </a:p>
        </p:txBody>
      </p:sp>
      <p:sp>
        <p:nvSpPr>
          <p:cNvPr id="38" name="Google Shape;3176;p34">
            <a:extLst>
              <a:ext uri="{FF2B5EF4-FFF2-40B4-BE49-F238E27FC236}">
                <a16:creationId xmlns:a16="http://schemas.microsoft.com/office/drawing/2014/main" id="{6B057055-3201-4C90-9903-21AF952255CA}"/>
              </a:ext>
            </a:extLst>
          </p:cNvPr>
          <p:cNvSpPr txBox="1">
            <a:spLocks/>
          </p:cNvSpPr>
          <p:nvPr/>
        </p:nvSpPr>
        <p:spPr>
          <a:xfrm>
            <a:off x="5023246" y="2888919"/>
            <a:ext cx="329922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en-ID" sz="1400" dirty="0"/>
              <a:t>Twitter API merupakan contoh dari REST API, yaitu API yang menggunakan gaya arsitektur Representational State Transfer (REST). Twitter API dapat digunakan untuk melakukan pencarian tweet, membuat tweet, dan menandai tweet yang disukai. Ketika akan melakukan pencarian tweet, diperlukan untuk memasukkan kriteria, seperti kata kunci atau hashtag, </a:t>
            </a:r>
            <a:r>
              <a:rPr lang="en-ID" sz="1400" dirty="0" err="1"/>
              <a:t>geolokasi</a:t>
            </a:r>
            <a:r>
              <a:rPr lang="en-ID" sz="1400" dirty="0"/>
              <a:t>, bahasa, dan lain-lain (Freeman, 2018).</a:t>
            </a:r>
          </a:p>
        </p:txBody>
      </p:sp>
      <p:sp>
        <p:nvSpPr>
          <p:cNvPr id="39" name="Google Shape;3176;p34">
            <a:extLst>
              <a:ext uri="{FF2B5EF4-FFF2-40B4-BE49-F238E27FC236}">
                <a16:creationId xmlns:a16="http://schemas.microsoft.com/office/drawing/2014/main" id="{DB0C8996-CDE8-4C5B-B4F2-E96DB8C124C6}"/>
              </a:ext>
            </a:extLst>
          </p:cNvPr>
          <p:cNvSpPr txBox="1">
            <a:spLocks/>
          </p:cNvSpPr>
          <p:nvPr/>
        </p:nvSpPr>
        <p:spPr>
          <a:xfrm>
            <a:off x="6085365" y="1233950"/>
            <a:ext cx="1174983"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TWITTER API</a:t>
            </a:r>
          </a:p>
        </p:txBody>
      </p:sp>
      <p:pic>
        <p:nvPicPr>
          <p:cNvPr id="25" name="Picture 24">
            <a:extLst>
              <a:ext uri="{FF2B5EF4-FFF2-40B4-BE49-F238E27FC236}">
                <a16:creationId xmlns:a16="http://schemas.microsoft.com/office/drawing/2014/main" id="{2972EB30-2032-43A5-A538-DA6B312F6E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941543" y="2523684"/>
            <a:ext cx="730469" cy="730469"/>
          </a:xfrm>
          <a:prstGeom prst="rect">
            <a:avLst/>
          </a:prstGeom>
        </p:spPr>
      </p:pic>
      <p:pic>
        <p:nvPicPr>
          <p:cNvPr id="44" name="Picture 43">
            <a:extLst>
              <a:ext uri="{FF2B5EF4-FFF2-40B4-BE49-F238E27FC236}">
                <a16:creationId xmlns:a16="http://schemas.microsoft.com/office/drawing/2014/main" id="{3A730280-165E-476E-9F21-16FDC326AB7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948686" y="1624607"/>
            <a:ext cx="730469" cy="730469"/>
          </a:xfrm>
          <a:prstGeom prst="rect">
            <a:avLst/>
          </a:prstGeom>
        </p:spPr>
      </p:pic>
      <p:pic>
        <p:nvPicPr>
          <p:cNvPr id="45" name="Picture 44">
            <a:extLst>
              <a:ext uri="{FF2B5EF4-FFF2-40B4-BE49-F238E27FC236}">
                <a16:creationId xmlns:a16="http://schemas.microsoft.com/office/drawing/2014/main" id="{D360ED42-0B8C-4D29-85D7-EB658046C05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948686" y="3406553"/>
            <a:ext cx="730469" cy="730469"/>
          </a:xfrm>
          <a:prstGeom prst="rect">
            <a:avLst/>
          </a:prstGeom>
        </p:spPr>
      </p:pic>
    </p:spTree>
    <p:extLst>
      <p:ext uri="{BB962C8B-B14F-4D97-AF65-F5344CB8AC3E}">
        <p14:creationId xmlns:p14="http://schemas.microsoft.com/office/powerpoint/2010/main" val="1420174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720000" y="2660319"/>
            <a:ext cx="3409950" cy="572700"/>
          </a:xfrm>
          <a:prstGeom prst="rect">
            <a:avLst/>
          </a:prstGeom>
        </p:spPr>
        <p:txBody>
          <a:bodyPr spcFirstLastPara="1" wrap="square" lIns="0" tIns="0" rIns="0" bIns="0" anchor="ctr" anchorCtr="0">
            <a:noAutofit/>
          </a:bodyPr>
          <a:lstStyle/>
          <a:p>
            <a:pPr marL="0" lvl="0" indent="0"/>
            <a:r>
              <a:rPr lang="en-US" dirty="0"/>
              <a:t>P</a:t>
            </a:r>
            <a:r>
              <a:rPr lang="id-ID" dirty="0"/>
              <a:t>enambangan teks mirip dengan penambangan data, kecuali untuk teknik penambangan data yang dirancang untuk mengerjakan data terstruktur dalam database, tetapi penambangan teks dapat mengerjakan data yang tidak terstruktur atau semi terstruktur seperti</a:t>
            </a:r>
            <a:r>
              <a:rPr lang="en-US" dirty="0"/>
              <a:t> </a:t>
            </a:r>
            <a:r>
              <a:rPr lang="en-US" b="1" i="1" dirty="0"/>
              <a:t>tweet </a:t>
            </a:r>
            <a:r>
              <a:rPr lang="en-US" dirty="0"/>
              <a:t>(Liao </a:t>
            </a:r>
            <a:r>
              <a:rPr lang="en-US" i="1" dirty="0"/>
              <a:t>et al. </a:t>
            </a:r>
            <a:r>
              <a:rPr lang="en-US" dirty="0"/>
              <a:t>2012)</a:t>
            </a:r>
            <a:endParaRPr sz="1400" dirty="0"/>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1052302" y="1233950"/>
            <a:ext cx="2140837"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b="1" i="1" dirty="0"/>
              <a:t>Preprocessing </a:t>
            </a:r>
            <a:r>
              <a:rPr lang="en-ID" b="1" dirty="0"/>
              <a:t>Data</a:t>
            </a:r>
          </a:p>
        </p:txBody>
      </p:sp>
      <p:sp>
        <p:nvSpPr>
          <p:cNvPr id="10" name="Google Shape;3808;p46">
            <a:extLst>
              <a:ext uri="{FF2B5EF4-FFF2-40B4-BE49-F238E27FC236}">
                <a16:creationId xmlns:a16="http://schemas.microsoft.com/office/drawing/2014/main" id="{6326706A-94F0-4A0D-9DCB-57541C025C23}"/>
              </a:ext>
            </a:extLst>
          </p:cNvPr>
          <p:cNvSpPr/>
          <p:nvPr/>
        </p:nvSpPr>
        <p:spPr>
          <a:xfrm>
            <a:off x="6150769" y="804947"/>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i="1" dirty="0">
                <a:latin typeface="Fira Sans Light" panose="020B0604020202020204" charset="0"/>
              </a:rPr>
              <a:t>Tokenizing</a:t>
            </a:r>
            <a:endParaRPr b="1" i="1" dirty="0">
              <a:latin typeface="Fira Sans Light" panose="020B0604020202020204" charset="0"/>
            </a:endParaRPr>
          </a:p>
        </p:txBody>
      </p:sp>
      <p:sp>
        <p:nvSpPr>
          <p:cNvPr id="12" name="Google Shape;3808;p46">
            <a:extLst>
              <a:ext uri="{FF2B5EF4-FFF2-40B4-BE49-F238E27FC236}">
                <a16:creationId xmlns:a16="http://schemas.microsoft.com/office/drawing/2014/main" id="{3FC56C01-4982-4A6E-B389-4F2F823024F7}"/>
              </a:ext>
            </a:extLst>
          </p:cNvPr>
          <p:cNvSpPr/>
          <p:nvPr/>
        </p:nvSpPr>
        <p:spPr>
          <a:xfrm>
            <a:off x="6150769" y="1572122"/>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b="1" dirty="0">
                <a:latin typeface="Fira Sans Light" panose="020B0604020202020204" charset="0"/>
              </a:rPr>
              <a:t>Penghapusan </a:t>
            </a:r>
            <a:r>
              <a:rPr lang="en-US" sz="1050" b="1" i="1" dirty="0" err="1">
                <a:latin typeface="Fira Sans Light" panose="020B0604020202020204" charset="0"/>
              </a:rPr>
              <a:t>Stopword</a:t>
            </a:r>
            <a:endParaRPr sz="1050" b="1" i="1" dirty="0">
              <a:latin typeface="Fira Sans Light" panose="020B0604020202020204" charset="0"/>
            </a:endParaRPr>
          </a:p>
        </p:txBody>
      </p:sp>
      <p:sp>
        <p:nvSpPr>
          <p:cNvPr id="13" name="Google Shape;3808;p46">
            <a:extLst>
              <a:ext uri="{FF2B5EF4-FFF2-40B4-BE49-F238E27FC236}">
                <a16:creationId xmlns:a16="http://schemas.microsoft.com/office/drawing/2014/main" id="{1AFD0904-C903-48BB-8843-AB62CF1A5D37}"/>
              </a:ext>
            </a:extLst>
          </p:cNvPr>
          <p:cNvSpPr/>
          <p:nvPr/>
        </p:nvSpPr>
        <p:spPr>
          <a:xfrm>
            <a:off x="6150769" y="2337222"/>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i="1" dirty="0">
                <a:latin typeface="Fira Sans Light" panose="020B0604020202020204" charset="0"/>
              </a:rPr>
              <a:t>Stemming</a:t>
            </a:r>
            <a:endParaRPr b="1" i="1" dirty="0">
              <a:latin typeface="Fira Sans Light" panose="020B0604020202020204" charset="0"/>
            </a:endParaRPr>
          </a:p>
        </p:txBody>
      </p:sp>
      <p:sp>
        <p:nvSpPr>
          <p:cNvPr id="14" name="Google Shape;3808;p46">
            <a:extLst>
              <a:ext uri="{FF2B5EF4-FFF2-40B4-BE49-F238E27FC236}">
                <a16:creationId xmlns:a16="http://schemas.microsoft.com/office/drawing/2014/main" id="{2A14B4DA-C22A-4E23-BED6-CF4971A63615}"/>
              </a:ext>
            </a:extLst>
          </p:cNvPr>
          <p:cNvSpPr/>
          <p:nvPr/>
        </p:nvSpPr>
        <p:spPr>
          <a:xfrm>
            <a:off x="6150769" y="3102322"/>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i="1" dirty="0">
                <a:latin typeface="Fira Sans Light" panose="020B0604020202020204" charset="0"/>
              </a:rPr>
              <a:t>Term Document Matrix</a:t>
            </a:r>
            <a:endParaRPr sz="1200" b="1" i="1" dirty="0">
              <a:latin typeface="Fira Sans Light" panose="020B0604020202020204" charset="0"/>
            </a:endParaRPr>
          </a:p>
        </p:txBody>
      </p:sp>
      <p:sp>
        <p:nvSpPr>
          <p:cNvPr id="15" name="Google Shape;3808;p46">
            <a:extLst>
              <a:ext uri="{FF2B5EF4-FFF2-40B4-BE49-F238E27FC236}">
                <a16:creationId xmlns:a16="http://schemas.microsoft.com/office/drawing/2014/main" id="{A1B47BA6-F6CB-4095-A8BF-8074DF685AFA}"/>
              </a:ext>
            </a:extLst>
          </p:cNvPr>
          <p:cNvSpPr/>
          <p:nvPr/>
        </p:nvSpPr>
        <p:spPr>
          <a:xfrm>
            <a:off x="6150769" y="3867422"/>
            <a:ext cx="1678782" cy="469056"/>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TF - IDF</a:t>
            </a:r>
            <a:endParaRPr b="1" dirty="0"/>
          </a:p>
        </p:txBody>
      </p:sp>
      <p:cxnSp>
        <p:nvCxnSpPr>
          <p:cNvPr id="3" name="Straight Connector 2">
            <a:extLst>
              <a:ext uri="{FF2B5EF4-FFF2-40B4-BE49-F238E27FC236}">
                <a16:creationId xmlns:a16="http://schemas.microsoft.com/office/drawing/2014/main" id="{F058C5FC-F2B2-445F-96A4-BF06E5331E04}"/>
              </a:ext>
            </a:extLst>
          </p:cNvPr>
          <p:cNvCxnSpPr>
            <a:cxnSpLocks/>
          </p:cNvCxnSpPr>
          <p:nvPr/>
        </p:nvCxnSpPr>
        <p:spPr>
          <a:xfrm>
            <a:off x="4700586" y="1233950"/>
            <a:ext cx="0" cy="3073747"/>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9" name="Google Shape;3809;p46">
            <a:extLst>
              <a:ext uri="{FF2B5EF4-FFF2-40B4-BE49-F238E27FC236}">
                <a16:creationId xmlns:a16="http://schemas.microsoft.com/office/drawing/2014/main" id="{BFA08394-BD16-49AB-8825-B3FA97DE6ABD}"/>
              </a:ext>
            </a:extLst>
          </p:cNvPr>
          <p:cNvCxnSpPr>
            <a:cxnSpLocks/>
            <a:stCxn id="10" idx="1"/>
          </p:cNvCxnSpPr>
          <p:nvPr/>
        </p:nvCxnSpPr>
        <p:spPr>
          <a:xfrm rot="10800000" flipV="1">
            <a:off x="4700587" y="1039474"/>
            <a:ext cx="1450182" cy="1681195"/>
          </a:xfrm>
          <a:prstGeom prst="curvedConnector2">
            <a:avLst/>
          </a:prstGeom>
          <a:noFill/>
          <a:ln w="19050" cap="flat" cmpd="sng">
            <a:solidFill>
              <a:schemeClr val="dk2"/>
            </a:solidFill>
            <a:prstDash val="solid"/>
            <a:round/>
            <a:headEnd type="oval" w="med" len="med"/>
            <a:tailEnd type="none" w="med" len="med"/>
          </a:ln>
        </p:spPr>
      </p:cxnSp>
      <p:cxnSp>
        <p:nvCxnSpPr>
          <p:cNvPr id="22" name="Google Shape;3809;p46">
            <a:extLst>
              <a:ext uri="{FF2B5EF4-FFF2-40B4-BE49-F238E27FC236}">
                <a16:creationId xmlns:a16="http://schemas.microsoft.com/office/drawing/2014/main" id="{98745CAF-CBC4-4B4B-936E-B77A04D1ECA9}"/>
              </a:ext>
            </a:extLst>
          </p:cNvPr>
          <p:cNvCxnSpPr>
            <a:cxnSpLocks/>
            <a:stCxn id="12" idx="1"/>
          </p:cNvCxnSpPr>
          <p:nvPr/>
        </p:nvCxnSpPr>
        <p:spPr>
          <a:xfrm rot="10800000" flipV="1">
            <a:off x="4700589" y="1806649"/>
            <a:ext cx="1450180" cy="921351"/>
          </a:xfrm>
          <a:prstGeom prst="curvedConnector3">
            <a:avLst>
              <a:gd name="adj1" fmla="val 50000"/>
            </a:avLst>
          </a:prstGeom>
          <a:noFill/>
          <a:ln w="19050" cap="flat" cmpd="sng">
            <a:solidFill>
              <a:schemeClr val="dk2"/>
            </a:solidFill>
            <a:prstDash val="solid"/>
            <a:round/>
            <a:headEnd type="oval" w="med" len="med"/>
            <a:tailEnd type="none" w="med" len="med"/>
          </a:ln>
        </p:spPr>
      </p:cxnSp>
      <p:cxnSp>
        <p:nvCxnSpPr>
          <p:cNvPr id="26" name="Google Shape;3809;p46">
            <a:extLst>
              <a:ext uri="{FF2B5EF4-FFF2-40B4-BE49-F238E27FC236}">
                <a16:creationId xmlns:a16="http://schemas.microsoft.com/office/drawing/2014/main" id="{C320E807-AFFF-46A6-8C50-6671B039A227}"/>
              </a:ext>
            </a:extLst>
          </p:cNvPr>
          <p:cNvCxnSpPr>
            <a:cxnSpLocks/>
            <a:stCxn id="13" idx="1"/>
          </p:cNvCxnSpPr>
          <p:nvPr/>
        </p:nvCxnSpPr>
        <p:spPr>
          <a:xfrm rot="10800000" flipV="1">
            <a:off x="4700589" y="2571749"/>
            <a:ext cx="1450180" cy="156251"/>
          </a:xfrm>
          <a:prstGeom prst="curvedConnector3">
            <a:avLst>
              <a:gd name="adj1" fmla="val 50000"/>
            </a:avLst>
          </a:prstGeom>
          <a:noFill/>
          <a:ln w="19050" cap="flat" cmpd="sng">
            <a:solidFill>
              <a:schemeClr val="dk2"/>
            </a:solidFill>
            <a:prstDash val="solid"/>
            <a:round/>
            <a:headEnd type="oval" w="med" len="med"/>
            <a:tailEnd type="none" w="med" len="med"/>
          </a:ln>
        </p:spPr>
      </p:cxnSp>
      <p:cxnSp>
        <p:nvCxnSpPr>
          <p:cNvPr id="29" name="Google Shape;3809;p46">
            <a:extLst>
              <a:ext uri="{FF2B5EF4-FFF2-40B4-BE49-F238E27FC236}">
                <a16:creationId xmlns:a16="http://schemas.microsoft.com/office/drawing/2014/main" id="{9416242C-1104-46FF-9A8A-F913E61BC9D1}"/>
              </a:ext>
            </a:extLst>
          </p:cNvPr>
          <p:cNvCxnSpPr>
            <a:cxnSpLocks/>
            <a:stCxn id="14" idx="1"/>
          </p:cNvCxnSpPr>
          <p:nvPr/>
        </p:nvCxnSpPr>
        <p:spPr>
          <a:xfrm rot="10800000">
            <a:off x="4700589" y="2726076"/>
            <a:ext cx="1450180" cy="610774"/>
          </a:xfrm>
          <a:prstGeom prst="curvedConnector3">
            <a:avLst>
              <a:gd name="adj1" fmla="val 50000"/>
            </a:avLst>
          </a:prstGeom>
          <a:noFill/>
          <a:ln w="19050" cap="flat" cmpd="sng">
            <a:solidFill>
              <a:schemeClr val="dk2"/>
            </a:solidFill>
            <a:prstDash val="solid"/>
            <a:round/>
            <a:headEnd type="oval" w="med" len="med"/>
            <a:tailEnd type="none" w="med" len="med"/>
          </a:ln>
        </p:spPr>
      </p:cxnSp>
      <p:cxnSp>
        <p:nvCxnSpPr>
          <p:cNvPr id="32" name="Google Shape;3809;p46">
            <a:extLst>
              <a:ext uri="{FF2B5EF4-FFF2-40B4-BE49-F238E27FC236}">
                <a16:creationId xmlns:a16="http://schemas.microsoft.com/office/drawing/2014/main" id="{DFF574D4-F92A-4DD7-A0CC-BEA7977E2B20}"/>
              </a:ext>
            </a:extLst>
          </p:cNvPr>
          <p:cNvCxnSpPr>
            <a:cxnSpLocks/>
            <a:stCxn id="15" idx="1"/>
          </p:cNvCxnSpPr>
          <p:nvPr/>
        </p:nvCxnSpPr>
        <p:spPr>
          <a:xfrm rot="10800000">
            <a:off x="4700587" y="2720670"/>
            <a:ext cx="1450182" cy="1381280"/>
          </a:xfrm>
          <a:prstGeom prst="curvedConnector3">
            <a:avLst>
              <a:gd name="adj1" fmla="val 81527"/>
            </a:avLst>
          </a:prstGeom>
          <a:noFill/>
          <a:ln w="19050"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2434681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4"/>
        <p:cNvGrpSpPr/>
        <p:nvPr/>
      </p:nvGrpSpPr>
      <p:grpSpPr>
        <a:xfrm>
          <a:off x="0" y="0"/>
          <a:ext cx="0" cy="0"/>
          <a:chOff x="0" y="0"/>
          <a:chExt cx="0" cy="0"/>
        </a:xfrm>
      </p:grpSpPr>
      <p:sp>
        <p:nvSpPr>
          <p:cNvPr id="3165" name="Google Shape;3165;p34"/>
          <p:cNvSpPr txBox="1">
            <a:spLocks noGrp="1"/>
          </p:cNvSpPr>
          <p:nvPr>
            <p:ph type="title"/>
          </p:nvPr>
        </p:nvSpPr>
        <p:spPr>
          <a:xfrm>
            <a:off x="720000" y="4185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D" sz="2800" dirty="0"/>
              <a:t>TINJAUAN PUSTAKA</a:t>
            </a:r>
            <a:endParaRPr sz="2800" dirty="0"/>
          </a:p>
        </p:txBody>
      </p:sp>
      <p:sp>
        <p:nvSpPr>
          <p:cNvPr id="3176" name="Google Shape;3176;p34"/>
          <p:cNvSpPr txBox="1">
            <a:spLocks noGrp="1"/>
          </p:cNvSpPr>
          <p:nvPr>
            <p:ph type="subTitle" idx="14"/>
          </p:nvPr>
        </p:nvSpPr>
        <p:spPr>
          <a:xfrm>
            <a:off x="6045432" y="2807970"/>
            <a:ext cx="2580412" cy="572700"/>
          </a:xfrm>
          <a:prstGeom prst="rect">
            <a:avLst/>
          </a:prstGeom>
        </p:spPr>
        <p:txBody>
          <a:bodyPr spcFirstLastPara="1" wrap="square" lIns="0" tIns="0" rIns="0" bIns="0" anchor="ctr" anchorCtr="0">
            <a:noAutofit/>
          </a:bodyPr>
          <a:lstStyle/>
          <a:p>
            <a:pPr marL="127000" indent="0"/>
            <a:r>
              <a:rPr lang="en-ID" i="1" dirty="0"/>
              <a:t>Tokenizing </a:t>
            </a:r>
            <a:r>
              <a:rPr lang="en-ID" dirty="0"/>
              <a:t>adalah proses pemotongan kumpulan teks dalam dokumen input serta dilakukan pembuangan karakter-karakter tertentu, seperti tanda baca (Manning </a:t>
            </a:r>
            <a:r>
              <a:rPr lang="en-ID" i="1" dirty="0"/>
              <a:t>et al</a:t>
            </a:r>
            <a:r>
              <a:rPr lang="en-ID" dirty="0"/>
              <a:t>. 2009)</a:t>
            </a:r>
          </a:p>
        </p:txBody>
      </p:sp>
      <p:sp>
        <p:nvSpPr>
          <p:cNvPr id="37" name="Google Shape;3176;p34">
            <a:extLst>
              <a:ext uri="{FF2B5EF4-FFF2-40B4-BE49-F238E27FC236}">
                <a16:creationId xmlns:a16="http://schemas.microsoft.com/office/drawing/2014/main" id="{93FFD8A3-6F3E-4B66-AD8F-8EBC1B3591C8}"/>
              </a:ext>
            </a:extLst>
          </p:cNvPr>
          <p:cNvSpPr txBox="1">
            <a:spLocks/>
          </p:cNvSpPr>
          <p:nvPr/>
        </p:nvSpPr>
        <p:spPr>
          <a:xfrm>
            <a:off x="6721707" y="1470170"/>
            <a:ext cx="122786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r>
              <a:rPr lang="en-ID" b="1" dirty="0"/>
              <a:t>TOKENIZING</a:t>
            </a:r>
          </a:p>
        </p:txBody>
      </p:sp>
      <p:sp>
        <p:nvSpPr>
          <p:cNvPr id="10" name="Google Shape;3176;p34">
            <a:extLst>
              <a:ext uri="{FF2B5EF4-FFF2-40B4-BE49-F238E27FC236}">
                <a16:creationId xmlns:a16="http://schemas.microsoft.com/office/drawing/2014/main" id="{A9DDBE85-FC1D-4AE7-8FA8-18B532D65795}"/>
              </a:ext>
            </a:extLst>
          </p:cNvPr>
          <p:cNvSpPr txBox="1">
            <a:spLocks/>
          </p:cNvSpPr>
          <p:nvPr/>
        </p:nvSpPr>
        <p:spPr>
          <a:xfrm>
            <a:off x="655408" y="2940029"/>
            <a:ext cx="444436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127000" indent="0"/>
            <a:r>
              <a:rPr lang="en-US" dirty="0"/>
              <a:t>Case Folding adalah proses mengubah semua karakter huruf pada sebuah kalimat menjadi huruf kecil dan menghilangkan karakter yang dianggap tidak valid seperti angka, tanda baca, dan Uniform Resource Locator (URL) (</a:t>
            </a:r>
            <a:r>
              <a:rPr lang="en-US" dirty="0" err="1"/>
              <a:t>Jumadi</a:t>
            </a:r>
            <a:r>
              <a:rPr lang="en-US" dirty="0"/>
              <a:t> et al., 2021). Contoh teks “Pengumuman”, “PENGUMUMAN”, “Pengumuman.com” atau “pengumuman” akan tetap dibaca sama, yaitu “pengumuman</a:t>
            </a:r>
            <a:endParaRPr lang="en-ID" dirty="0"/>
          </a:p>
        </p:txBody>
      </p:sp>
      <p:sp>
        <p:nvSpPr>
          <p:cNvPr id="11" name="Google Shape;3176;p34">
            <a:extLst>
              <a:ext uri="{FF2B5EF4-FFF2-40B4-BE49-F238E27FC236}">
                <a16:creationId xmlns:a16="http://schemas.microsoft.com/office/drawing/2014/main" id="{B7A07867-A31F-4013-94BE-7C92FEA4772F}"/>
              </a:ext>
            </a:extLst>
          </p:cNvPr>
          <p:cNvSpPr txBox="1">
            <a:spLocks/>
          </p:cNvSpPr>
          <p:nvPr/>
        </p:nvSpPr>
        <p:spPr>
          <a:xfrm>
            <a:off x="1545995" y="1470170"/>
            <a:ext cx="2200275"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1pPr>
            <a:lvl2pPr marL="914400" marR="0" lvl="1"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2pPr>
            <a:lvl3pPr marL="1371600" marR="0" lvl="2"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3pPr>
            <a:lvl4pPr marL="1828800" marR="0" lvl="3"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4pPr>
            <a:lvl5pPr marL="2286000" marR="0" lvl="4"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5pPr>
            <a:lvl6pPr marL="2743200" marR="0" lvl="5"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6pPr>
            <a:lvl7pPr marL="3200400" marR="0" lvl="6"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7pPr>
            <a:lvl8pPr marL="3657600" marR="0" lvl="7"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8pPr>
            <a:lvl9pPr marL="4114800" marR="0" lvl="8" indent="-330200" algn="l" rtl="0">
              <a:lnSpc>
                <a:spcPct val="100000"/>
              </a:lnSpc>
              <a:spcBef>
                <a:spcPts val="0"/>
              </a:spcBef>
              <a:spcAft>
                <a:spcPts val="0"/>
              </a:spcAft>
              <a:buClr>
                <a:schemeClr val="dk2"/>
              </a:buClr>
              <a:buSzPts val="1600"/>
              <a:buFont typeface="Fira Sans Light"/>
              <a:buNone/>
              <a:defRPr sz="1600" b="0" i="0" u="none" strike="noStrike" cap="none">
                <a:solidFill>
                  <a:schemeClr val="dk2"/>
                </a:solidFill>
                <a:latin typeface="Fira Sans Light"/>
                <a:ea typeface="Fira Sans Light"/>
                <a:cs typeface="Fira Sans Light"/>
                <a:sym typeface="Fira Sans Light"/>
              </a:defRPr>
            </a:lvl9pPr>
          </a:lstStyle>
          <a:p>
            <a:pPr marL="0" indent="0" algn="ctr"/>
            <a:r>
              <a:rPr lang="id-ID" sz="1400" b="1" i="1" dirty="0"/>
              <a:t>CASE FOLDING</a:t>
            </a:r>
            <a:endParaRPr lang="en-ID" sz="1400" b="1" i="1" dirty="0"/>
          </a:p>
        </p:txBody>
      </p:sp>
    </p:spTree>
    <p:extLst>
      <p:ext uri="{BB962C8B-B14F-4D97-AF65-F5344CB8AC3E}">
        <p14:creationId xmlns:p14="http://schemas.microsoft.com/office/powerpoint/2010/main" val="3886791194"/>
      </p:ext>
    </p:extLst>
  </p:cSld>
  <p:clrMapOvr>
    <a:masterClrMapping/>
  </p:clrMapOvr>
</p:sld>
</file>

<file path=ppt/theme/theme1.xml><?xml version="1.0" encoding="utf-8"?>
<a:theme xmlns:a="http://schemas.openxmlformats.org/drawingml/2006/main" name=" COVID-19 Vaccine Research by Slidesgo">
  <a:themeElements>
    <a:clrScheme name="Simple Light">
      <a:dk1>
        <a:srgbClr val="C2213A"/>
      </a:dk1>
      <a:lt1>
        <a:srgbClr val="E9E9E9"/>
      </a:lt1>
      <a:dk2>
        <a:srgbClr val="020305"/>
      </a:dk2>
      <a:lt2>
        <a:srgbClr val="F3F3F3"/>
      </a:lt2>
      <a:accent1>
        <a:srgbClr val="666666"/>
      </a:accent1>
      <a:accent2>
        <a:srgbClr val="434343"/>
      </a:accent2>
      <a:accent3>
        <a:srgbClr val="EA4A2A"/>
      </a:accent3>
      <a:accent4>
        <a:srgbClr val="EFB86A"/>
      </a:accent4>
      <a:accent5>
        <a:srgbClr val="F49103"/>
      </a:accent5>
      <a:accent6>
        <a:srgbClr val="E4585D"/>
      </a:accent6>
      <a:hlink>
        <a:srgbClr val="C22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4274</TotalTime>
  <Words>5960</Words>
  <Application>Microsoft Office PowerPoint</Application>
  <PresentationFormat>On-screen Show (16:9)</PresentationFormat>
  <Paragraphs>821</Paragraphs>
  <Slides>68</Slides>
  <Notes>68</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Fira Sans</vt:lpstr>
      <vt:lpstr>Fira Sans Light</vt:lpstr>
      <vt:lpstr>Times New Roman</vt:lpstr>
      <vt:lpstr>Arial</vt:lpstr>
      <vt:lpstr>Rubik</vt:lpstr>
      <vt:lpstr>Rubik Light</vt:lpstr>
      <vt:lpstr>Wingdings</vt:lpstr>
      <vt:lpstr>Raleway</vt:lpstr>
      <vt:lpstr>Calibri</vt:lpstr>
      <vt:lpstr> COVID-19 Vaccine Research by Slidesgo</vt:lpstr>
      <vt:lpstr>KLASTERISASI DAN GEOVISUALISASI TWEET PENYEBARAN PENYAKIT MENULAR  LANGSUNG (STUDI KASUS COVID-19)</vt:lpstr>
      <vt:lpstr>PENDAHULUAN</vt:lpstr>
      <vt:lpstr>Latar Belakang</vt:lpstr>
      <vt:lpstr>Rumusan Masalah</vt:lpstr>
      <vt:lpstr>Batasan Masalah</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TINJAUAN PUSTAKA</vt:lpstr>
      <vt:lpstr>METODE PENELITIAN</vt:lpstr>
      <vt:lpstr>METODE PENELITIAN</vt:lpstr>
      <vt:lpstr>METODE PENELITIAN</vt:lpstr>
      <vt:lpstr>METODE PENELITIAN</vt:lpstr>
      <vt:lpstr>PowerPoint Presentation</vt:lpstr>
      <vt:lpstr>PowerPoint Presentation</vt:lpstr>
      <vt:lpstr>METODE PENELITIAN</vt:lpstr>
      <vt:lpstr>PowerPoint Presentation</vt:lpstr>
      <vt:lpstr>PowerPoint Presentation</vt:lpstr>
      <vt:lpstr>METODE PENELITIAN</vt:lpstr>
      <vt:lpstr>TINJAUAN PUSTAKA</vt:lpstr>
      <vt:lpstr>METODE PENELITIAN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HASIL PEMBAHASAN</vt:lpstr>
      <vt:lpstr>DAFTAR PUSTAKA</vt:lpstr>
      <vt:lpstr>DAFTAR PUSTAKA</vt:lpstr>
      <vt:lpstr>DAFTAR PUSTAKA</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VACCINE RESEARCH</dc:title>
  <dc:creator>fahmi abdillah</dc:creator>
  <cp:lastModifiedBy>fahmi abdillah</cp:lastModifiedBy>
  <cp:revision>159</cp:revision>
  <dcterms:modified xsi:type="dcterms:W3CDTF">2023-10-30T16:30:12Z</dcterms:modified>
</cp:coreProperties>
</file>